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7" r:id="rId12"/>
    <p:sldId id="279" r:id="rId13"/>
    <p:sldId id="280" r:id="rId14"/>
    <p:sldId id="281" r:id="rId15"/>
    <p:sldId id="290" r:id="rId16"/>
    <p:sldId id="292" r:id="rId17"/>
    <p:sldId id="294" r:id="rId18"/>
    <p:sldId id="29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AC527-3994-4770-92D1-76DEDBC22861}" type="datetimeFigureOut">
              <a:rPr lang="ru-RU" smtClean="0"/>
              <a:pPr/>
              <a:t>30.04.2011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50F8-DAF4-45AB-A5F7-DF4583FB0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50F8-DAF4-45AB-A5F7-DF4583FB0D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D50F8-DAF4-45AB-A5F7-DF4583FB0D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ru-RU" noProof="0" smtClean="0">
                <a:sym typeface="Gill Sans" charset="0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Gill Sans" charset="0"/>
              </a:rPr>
              <a:t>Образец заголовка</a:t>
            </a:r>
            <a:endParaRPr lang="en-US" smtClean="0">
              <a:sym typeface="Gill Sans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Gill Sans" charset="0"/>
              </a:rPr>
              <a:t>Образец текста</a:t>
            </a:r>
          </a:p>
          <a:p>
            <a:pPr lvl="1"/>
            <a:r>
              <a:rPr lang="ru-RU" smtClean="0">
                <a:sym typeface="Gill Sans" charset="0"/>
              </a:rPr>
              <a:t>Второй уровень</a:t>
            </a:r>
          </a:p>
          <a:p>
            <a:pPr lvl="2"/>
            <a:r>
              <a:rPr lang="ru-RU" smtClean="0">
                <a:sym typeface="Gill Sans" charset="0"/>
              </a:rPr>
              <a:t>Третий уровень</a:t>
            </a:r>
          </a:p>
          <a:p>
            <a:pPr lvl="3"/>
            <a:r>
              <a:rPr lang="ru-RU" smtClean="0">
                <a:sym typeface="Gill Sans" charset="0"/>
              </a:rPr>
              <a:t>Четвертый уровень</a:t>
            </a:r>
          </a:p>
          <a:p>
            <a:pPr lvl="4"/>
            <a:r>
              <a:rPr lang="ru-RU" smtClean="0">
                <a:sym typeface="Gill Sans" charset="0"/>
              </a:rPr>
              <a:t>Пятый уровень</a:t>
            </a:r>
            <a:endParaRPr lang="en-US" smtClean="0">
              <a:sym typeface="Gill Sans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89338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1866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14394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2692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3945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60908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48236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0382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2528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8.xml"/><Relationship Id="rId7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Что делать?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Как сохранить и укрепить здоровье?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err="1" smtClean="0"/>
              <a:t>Здоровьесберегающие</a:t>
            </a:r>
            <a:r>
              <a:rPr lang="ru-RU" sz="2400" dirty="0" smtClean="0"/>
              <a:t> технологии</a:t>
            </a:r>
            <a:r>
              <a:rPr lang="ru-RU" sz="2400" dirty="0"/>
              <a:t>.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Качество </a:t>
            </a:r>
            <a:r>
              <a:rPr lang="ru-RU" sz="2400" dirty="0"/>
              <a:t>питания.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Медицинское обслуживание.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Профилактические программы.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Индивидуальный мониторинг здоровья.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Снижение аудиторной нагрузки учащихся.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Расширение перечня видов спорта и видов упражнений в зачет школьной спартакиады, усложнение ее структуры, знаки отличия лидеров на этапах.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0"/>
          <a:ext cx="8643998" cy="649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6040"/>
                <a:gridCol w="59579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Базовые</a:t>
                      </a:r>
                      <a:r>
                        <a:rPr lang="ru-RU" sz="2400" baseline="0" dirty="0" smtClean="0"/>
                        <a:t> компетенции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Условия, созданные для их развития в образовательном процессе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Жизненная политика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Наличие условий для самореализации детей с различными способностями, уровень развития самоуправления в классе и школе, количество и качество социальных проектов,  участие в жизни класса, школы, местного сообщества.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Гуманитарная культура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педагогов, использующих в работе  КОЗ, технологии КМ, коммуникативные, исследовательские, проектную технологии, ИКТ. Количество лекционных групп, гуманитарных проектов. Количество подготовленных и представленных исследований. Уровень представления.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0"/>
          <a:ext cx="8643998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6040"/>
                <a:gridCol w="59579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Базовые</a:t>
                      </a:r>
                      <a:r>
                        <a:rPr lang="ru-RU" sz="2400" baseline="0" dirty="0" smtClean="0"/>
                        <a:t> компетенции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Условия, созданные для их развития в образовательном процессе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Вертикальная мобильность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Наличие курсов для развития лидерских</a:t>
                      </a:r>
                      <a:r>
                        <a:rPr lang="ru-RU" sz="2400" baseline="0" dirty="0" smtClean="0"/>
                        <a:t> качеств, ответственности, командообразования; </a:t>
                      </a:r>
                      <a:r>
                        <a:rPr lang="ru-RU" sz="2400" dirty="0" smtClean="0"/>
                        <a:t>количество детей, участвующих в публичных выступлениях; количество мероприятий для командного действия и для индивидуального успеха;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Здоровье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Снижение аудиторной нагрузки на учащихся (использование интерактивных технологий), количество детей, охваченных питанием (горячим питанием), профилактическими программами. Количество профилактических программ. Количество участников школьной спартакиады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85786" y="214290"/>
            <a:ext cx="7643815" cy="17145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Цели(результаты) и средства их достижения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>
            <p:custDataLst>
              <p:tags r:id="rId3"/>
            </p:custDataLst>
          </p:nvPr>
        </p:nvSpPr>
        <p:spPr bwMode="auto">
          <a:xfrm>
            <a:off x="571472" y="2428868"/>
            <a:ext cx="2571768" cy="1571636"/>
          </a:xfrm>
          <a:prstGeom prst="ellipse">
            <a:avLst/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714348" y="300037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предметные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>
            <p:custDataLst>
              <p:tags r:id="rId5"/>
            </p:custDataLst>
          </p:nvPr>
        </p:nvSpPr>
        <p:spPr bwMode="auto">
          <a:xfrm>
            <a:off x="3357554" y="2428868"/>
            <a:ext cx="2571768" cy="1571636"/>
          </a:xfrm>
          <a:prstGeom prst="ellipse">
            <a:avLst/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Овал 7"/>
          <p:cNvSpPr/>
          <p:nvPr>
            <p:custDataLst>
              <p:tags r:id="rId6"/>
            </p:custDataLst>
          </p:nvPr>
        </p:nvSpPr>
        <p:spPr bwMode="auto">
          <a:xfrm>
            <a:off x="6143636" y="2428868"/>
            <a:ext cx="2571768" cy="1571636"/>
          </a:xfrm>
          <a:prstGeom prst="ellipse">
            <a:avLst/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571868" y="285749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метапредметные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15074" y="300037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л</a:t>
            </a:r>
            <a:r>
              <a:rPr lang="ru-RU" sz="2400" b="1" dirty="0" smtClean="0">
                <a:solidFill>
                  <a:srgbClr val="FFFF00"/>
                </a:solidFill>
              </a:rPr>
              <a:t>ичностные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357158" y="500063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Обучение</a:t>
            </a:r>
            <a:endParaRPr lang="ru-RU" sz="2800" b="1" dirty="0"/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357950" y="5000636"/>
            <a:ext cx="278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Внешкольная работа</a:t>
            </a:r>
            <a:endParaRPr lang="ru-RU" sz="2800" b="1" dirty="0"/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4643438" y="5903893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Внеклассная работа</a:t>
            </a:r>
            <a:endParaRPr lang="ru-RU" sz="2800" b="1" dirty="0"/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1285852" y="5929330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Дополнительное образование</a:t>
            </a:r>
            <a:endParaRPr lang="ru-RU" sz="2800" b="1" dirty="0"/>
          </a:p>
        </p:txBody>
      </p:sp>
      <p:cxnSp>
        <p:nvCxnSpPr>
          <p:cNvPr id="16" name="Прямая со стрелкой 15"/>
          <p:cNvCxnSpPr>
            <a:stCxn id="11" idx="0"/>
          </p:cNvCxnSpPr>
          <p:nvPr>
            <p:custDataLst>
              <p:tags r:id="rId13"/>
            </p:custDataLst>
          </p:nvPr>
        </p:nvCxnSpPr>
        <p:spPr bwMode="auto">
          <a:xfrm rot="16200000" flipV="1">
            <a:off x="857224" y="4500570"/>
            <a:ext cx="928694" cy="71438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/>
          <p:nvPr>
            <p:custDataLst>
              <p:tags r:id="rId14"/>
            </p:custDataLst>
          </p:nvPr>
        </p:nvCxnSpPr>
        <p:spPr bwMode="auto">
          <a:xfrm flipV="1">
            <a:off x="1500166" y="3857628"/>
            <a:ext cx="2133616" cy="1152532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Прямая со стрелкой 19"/>
          <p:cNvCxnSpPr/>
          <p:nvPr>
            <p:custDataLst>
              <p:tags r:id="rId15"/>
            </p:custDataLst>
          </p:nvPr>
        </p:nvCxnSpPr>
        <p:spPr bwMode="auto">
          <a:xfrm flipV="1">
            <a:off x="1714480" y="4000504"/>
            <a:ext cx="5072098" cy="1000132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/>
          <p:nvPr>
            <p:custDataLst>
              <p:tags r:id="rId16"/>
            </p:custDataLst>
          </p:nvPr>
        </p:nvCxnSpPr>
        <p:spPr bwMode="auto">
          <a:xfrm rot="16200000" flipV="1">
            <a:off x="7072330" y="4572008"/>
            <a:ext cx="928694" cy="71438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 стрелкой 23"/>
          <p:cNvCxnSpPr/>
          <p:nvPr>
            <p:custDataLst>
              <p:tags r:id="rId17"/>
            </p:custDataLst>
          </p:nvPr>
        </p:nvCxnSpPr>
        <p:spPr bwMode="auto">
          <a:xfrm rot="16200000" flipV="1">
            <a:off x="4179091" y="4750603"/>
            <a:ext cx="1714512" cy="500066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>
            <p:custDataLst>
              <p:tags r:id="rId18"/>
            </p:custDataLst>
          </p:nvPr>
        </p:nvCxnSpPr>
        <p:spPr bwMode="auto">
          <a:xfrm rot="16200000" flipV="1">
            <a:off x="1464447" y="4607727"/>
            <a:ext cx="1857388" cy="785818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>
            <p:custDataLst>
              <p:tags r:id="rId19"/>
            </p:custDataLst>
          </p:nvPr>
        </p:nvCxnSpPr>
        <p:spPr bwMode="auto">
          <a:xfrm rot="5400000" flipH="1" flipV="1">
            <a:off x="2500298" y="4500570"/>
            <a:ext cx="2000264" cy="1143008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rgbClr val="FFFF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>
            <p:custDataLst>
              <p:tags r:id="rId20"/>
            </p:custDataLst>
          </p:nvPr>
        </p:nvCxnSpPr>
        <p:spPr bwMode="auto">
          <a:xfrm flipV="1">
            <a:off x="3143240" y="4071942"/>
            <a:ext cx="3786214" cy="1947874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rgbClr val="FFFF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3" name="Прямая со стрелкой 32"/>
          <p:cNvCxnSpPr/>
          <p:nvPr>
            <p:custDataLst>
              <p:tags r:id="rId21"/>
            </p:custDataLst>
          </p:nvPr>
        </p:nvCxnSpPr>
        <p:spPr bwMode="auto">
          <a:xfrm rot="5400000" flipH="1" flipV="1">
            <a:off x="5393537" y="4179099"/>
            <a:ext cx="1857388" cy="1643074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/>
          <p:nvPr>
            <p:custDataLst>
              <p:tags r:id="rId22"/>
            </p:custDataLst>
          </p:nvPr>
        </p:nvCxnSpPr>
        <p:spPr bwMode="auto">
          <a:xfrm rot="10800000">
            <a:off x="2500298" y="4000504"/>
            <a:ext cx="2571768" cy="1928826"/>
          </a:xfrm>
          <a:prstGeom prst="straightConnector1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2969" y="178594"/>
            <a:ext cx="7358063" cy="75007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Формы</a:t>
            </a:r>
            <a:endParaRPr lang="ru-RU" sz="5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357158" y="1196943"/>
          <a:ext cx="8286807" cy="532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5524538"/>
              </a:tblGrid>
              <a:tr h="6604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Часть ЦОП</a:t>
                      </a:r>
                      <a:endParaRPr lang="ru-RU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100000">
                          <a:srgbClr val="0B3280">
                            <a:alpha val="84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Формы организации</a:t>
                      </a:r>
                      <a:endParaRPr lang="ru-RU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100000">
                          <a:srgbClr val="0B3280">
                            <a:alpha val="84999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9471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Обучение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Урок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Лабораторно-практические занятия,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531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Дополнительное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образование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Занятие кружка, секции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531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Внеклассная работа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Мероприятие,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дело, воспитывающие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тренинги, коммуникативные события, </a:t>
                      </a:r>
                      <a:r>
                        <a:rPr lang="ru-RU" sz="200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досуговые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формы, деятельность самоуправления, внеурочная деятельность по предмету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0531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Внешкольная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 работа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Социальные проекты, социальное партнерство, деятельность детских организаций</a:t>
                      </a:r>
                      <a:endParaRPr lang="ru-RU" sz="200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Что делать?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03" y="1714488"/>
            <a:ext cx="8643997" cy="4018359"/>
          </a:xfrm>
        </p:spPr>
        <p:txBody>
          <a:bodyPr anchor="t"/>
          <a:lstStyle/>
          <a:p>
            <a:pPr marL="701866" indent="-514350">
              <a:buAutoNum type="arabicPeriod"/>
            </a:pPr>
            <a:r>
              <a:rPr lang="ru-RU" sz="2800" dirty="0" smtClean="0"/>
              <a:t>План воспитательной работы школы: включить мероприятия с социальной направленностью; с необходимостью публичных авторских выступлений; требующие командной работы; требующие быстрой мобилизации ресурсов для выполнения задания. Большие сквозные школьные мероприятия для усиления командного взаимодействия: школьная спартакиада, марафон самореализации и др. – множество видов в расчете на всех учеников.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Что делать?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1500174"/>
            <a:ext cx="8001056" cy="4464857"/>
          </a:xfrm>
        </p:spPr>
        <p:txBody>
          <a:bodyPr anchor="t"/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2. План воспитательной работы в классе должен включать: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Тренинг ответственности (развитие самоуправления); 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Тренинг лидерских качеств (сменность управления)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Социальное действие в 3-х сферах;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Воспитывающие тренинги;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Коммуникативные события;</a:t>
            </a:r>
          </a:p>
          <a:p>
            <a:pPr>
              <a:spcBef>
                <a:spcPts val="0"/>
              </a:spcBef>
              <a:buNone/>
            </a:pPr>
            <a:r>
              <a:rPr lang="ru-RU" sz="2800" dirty="0" smtClean="0"/>
              <a:t>Содержательные </a:t>
            </a:r>
            <a:r>
              <a:rPr lang="ru-RU" sz="2800" dirty="0" err="1" smtClean="0"/>
              <a:t>досуговые</a:t>
            </a:r>
            <a:r>
              <a:rPr lang="ru-RU" sz="2800" dirty="0" smtClean="0"/>
              <a:t> мероприятия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Что делать?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969" y="1946672"/>
            <a:ext cx="7536683" cy="4018359"/>
          </a:xfrm>
        </p:spPr>
        <p:txBody>
          <a:bodyPr anchor="t"/>
          <a:lstStyle/>
          <a:p>
            <a:pPr>
              <a:buNone/>
            </a:pPr>
            <a:r>
              <a:rPr lang="ru-RU" dirty="0" smtClean="0"/>
              <a:t>3. Планы календарно-тематические и поурочные:  личностные результаты прогнозируются в соответствии с моделью школы «Шанс»; планируются </a:t>
            </a:r>
            <a:r>
              <a:rPr lang="ru-RU" dirty="0" err="1" smtClean="0"/>
              <a:t>соответсвующие</a:t>
            </a:r>
            <a:r>
              <a:rPr lang="ru-RU" dirty="0" smtClean="0"/>
              <a:t> способы  их достижения</a:t>
            </a:r>
            <a:endParaRPr lang="ru-RU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Что делать?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969" y="1946672"/>
            <a:ext cx="7536683" cy="4018359"/>
          </a:xfrm>
        </p:spPr>
        <p:txBody>
          <a:bodyPr anchor="t"/>
          <a:lstStyle/>
          <a:p>
            <a:pPr marL="701866" indent="-514350">
              <a:buNone/>
            </a:pPr>
            <a:r>
              <a:rPr lang="ru-RU" dirty="0" smtClean="0"/>
              <a:t>4. План руководства и контроля:</a:t>
            </a:r>
          </a:p>
          <a:p>
            <a:pPr marL="701866" indent="-514350">
              <a:buNone/>
            </a:pPr>
            <a:r>
              <a:rPr lang="ru-RU" dirty="0" smtClean="0"/>
              <a:t>Тематический контроль учебного и воспитательного процесса по критериям модели «Шанс»,</a:t>
            </a:r>
          </a:p>
          <a:p>
            <a:pPr marL="701866" indent="-514350">
              <a:buNone/>
            </a:pPr>
            <a:r>
              <a:rPr lang="ru-RU" dirty="0" smtClean="0"/>
              <a:t>Открытые уроки и занятия</a:t>
            </a:r>
          </a:p>
          <a:p>
            <a:pPr marL="701866" indent="-514350">
              <a:buNone/>
            </a:pPr>
            <a:r>
              <a:rPr lang="ru-RU" dirty="0" smtClean="0"/>
              <a:t>Программа наблюдения урока с критериями модели «Шанс»</a:t>
            </a:r>
          </a:p>
          <a:p>
            <a:pPr marL="701866" indent="-514350"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9533" y="285728"/>
            <a:ext cx="419102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143504" y="178594"/>
            <a:ext cx="3000396" cy="6179364"/>
          </a:xfrm>
        </p:spPr>
        <p:txBody>
          <a:bodyPr/>
          <a:lstStyle/>
          <a:p>
            <a:r>
              <a:rPr lang="ru-RU" sz="3200" dirty="0" smtClean="0"/>
              <a:t>Возможно, именно целостность школьной жизни повысит стартовые возможности вашего ученика…</a:t>
            </a:r>
            <a:endParaRPr lang="ru-RU" sz="3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Что нужно, чтобы попасть в «лифт»?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Жизненная политика</a:t>
            </a:r>
          </a:p>
          <a:p>
            <a:r>
              <a:rPr lang="ru-RU"/>
              <a:t>Гуманитарная культура</a:t>
            </a:r>
          </a:p>
          <a:p>
            <a:r>
              <a:rPr lang="ru-RU"/>
              <a:t>Вертикальная мобильность</a:t>
            </a:r>
          </a:p>
          <a:p>
            <a:r>
              <a:rPr lang="ru-RU"/>
              <a:t>Здоровье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643570" y="357166"/>
            <a:ext cx="3214710" cy="6036488"/>
          </a:xfrm>
        </p:spPr>
        <p:txBody>
          <a:bodyPr/>
          <a:lstStyle/>
          <a:p>
            <a:r>
              <a:rPr lang="ru-RU" sz="3200" dirty="0" smtClean="0"/>
              <a:t>…поможет обрести ему духовные корни…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5072098" cy="492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86380" y="178594"/>
            <a:ext cx="3500462" cy="6465116"/>
          </a:xfrm>
        </p:spPr>
        <p:txBody>
          <a:bodyPr/>
          <a:lstStyle/>
          <a:p>
            <a:r>
              <a:rPr lang="ru-RU" sz="3200" dirty="0" smtClean="0"/>
              <a:t>…поможет почувствовать себя частью великой страны…</a:t>
            </a:r>
            <a:endParaRPr lang="ru-R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8095" y="1500174"/>
            <a:ext cx="485778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142976" y="5500702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…научит сохранять внутреннюю гармонию и силу крыльев…</a:t>
            </a:r>
            <a:endParaRPr lang="ru-RU" sz="3200" dirty="0"/>
          </a:p>
        </p:txBody>
      </p:sp>
      <p:pic>
        <p:nvPicPr>
          <p:cNvPr id="8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57752" y="285728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2844" y="2143116"/>
            <a:ext cx="43934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905379" y="0"/>
            <a:ext cx="4238621" cy="423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14348" y="78579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…преодолевать трудности…</a:t>
            </a:r>
            <a:endParaRPr lang="ru-RU" sz="3200" dirty="0"/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5143504" y="4500570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 добиваться успеха – личного  и своей страны!</a:t>
            </a:r>
            <a:endParaRPr lang="ru-RU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Благодарю за внимание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FFFF00"/>
                </a:solidFill>
              </a:rPr>
              <a:t>Жизненная политика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/>
              <a:t>(life politics) - персональная политика жизни, основанная на использовании возможностей самореализации индивидов (противопоставляется эмансипационной политике, связанной с борьбой против угнетения).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Как формируется жизненная политика?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285992"/>
            <a:ext cx="8286807" cy="4018359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Формирование </a:t>
            </a:r>
          </a:p>
          <a:p>
            <a:r>
              <a:rPr lang="ru-RU" dirty="0"/>
              <a:t>опыта успешной самореализации, </a:t>
            </a:r>
          </a:p>
          <a:p>
            <a:r>
              <a:rPr lang="ru-RU" dirty="0"/>
              <a:t>опыта созидательной деятельности, </a:t>
            </a:r>
          </a:p>
          <a:p>
            <a:r>
              <a:rPr lang="ru-RU" dirty="0"/>
              <a:t>внутренней психологической устойчивости, </a:t>
            </a:r>
          </a:p>
          <a:p>
            <a:r>
              <a:rPr lang="ru-RU" dirty="0"/>
              <a:t>саморегуляции, </a:t>
            </a:r>
          </a:p>
          <a:p>
            <a:r>
              <a:rPr lang="ru-RU" dirty="0"/>
              <a:t>ответственности и внутреннего локуса контроля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rgbClr val="FFFF00"/>
                </a:solidFill>
              </a:rPr>
              <a:t>ГУМАНИТАРНАЯ КУЛЬТУРА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857364"/>
            <a:ext cx="8534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 это культура человековедения и человекосозидания, делающая личность субъектом культуротворчества. (Д.Лихачев).</a:t>
            </a:r>
          </a:p>
          <a:p>
            <a:pPr>
              <a:lnSpc>
                <a:spcPct val="90000"/>
              </a:lnSpc>
            </a:pPr>
            <a:r>
              <a:rPr lang="ru-RU" dirty="0"/>
              <a:t>массив способов и плодов деятельности людей, который ориентирован экзистенциально, то есть направлен на воплощение, утверждение и развитие человеческой духовности. (М.Каган)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Как формируется гуманитарная культура?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500306"/>
            <a:ext cx="7822436" cy="40183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Включение учеников в современные сферы гуманитарного и социально-экономического знания; </a:t>
            </a:r>
          </a:p>
          <a:p>
            <a:pPr>
              <a:lnSpc>
                <a:spcPct val="90000"/>
              </a:lnSpc>
            </a:pPr>
            <a:r>
              <a:rPr lang="ru-RU" dirty="0"/>
              <a:t>развитие критического мышления, </a:t>
            </a:r>
          </a:p>
          <a:p>
            <a:pPr>
              <a:lnSpc>
                <a:spcPct val="90000"/>
              </a:lnSpc>
            </a:pPr>
            <a:r>
              <a:rPr lang="ru-RU" dirty="0"/>
              <a:t>освоение деятельностей проектирования, исследования, сценирования; </a:t>
            </a:r>
          </a:p>
          <a:p>
            <a:pPr>
              <a:lnSpc>
                <a:spcPct val="90000"/>
              </a:lnSpc>
            </a:pPr>
            <a:r>
              <a:rPr lang="ru-RU" dirty="0"/>
              <a:t>информационная компетентность; </a:t>
            </a:r>
          </a:p>
          <a:p>
            <a:pPr>
              <a:lnSpc>
                <a:spcPct val="90000"/>
              </a:lnSpc>
            </a:pPr>
            <a:r>
              <a:rPr lang="ru-RU" dirty="0"/>
              <a:t>коммуникативная культура 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</a:rPr>
              <a:t>ВЕРТИКАЛЬНАЯ МОБИЛЬНОСТЬ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Вертикальная социальная мобильность -  перемещение индивида из одного социального пласта в другой (имеем целью восходящую вертикальную мобильность).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358063" cy="1714500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</a:rPr>
              <a:t>Как формируется способность к вертикальной мобильности?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Формирование </a:t>
            </a:r>
          </a:p>
          <a:p>
            <a:r>
              <a:rPr lang="ru-RU" dirty="0"/>
              <a:t>лидерских навыков,</a:t>
            </a:r>
          </a:p>
          <a:p>
            <a:r>
              <a:rPr lang="ru-RU" dirty="0"/>
              <a:t>способности работать в команде, </a:t>
            </a:r>
          </a:p>
          <a:p>
            <a:r>
              <a:rPr lang="ru-RU" dirty="0"/>
              <a:t>психологии победителя, </a:t>
            </a:r>
          </a:p>
          <a:p>
            <a:r>
              <a:rPr lang="ru-RU" dirty="0"/>
              <a:t>предпринимательской культуры. </a:t>
            </a:r>
          </a:p>
          <a:p>
            <a:r>
              <a:rPr lang="ru-RU" dirty="0"/>
              <a:t>ценности успеха, </a:t>
            </a:r>
          </a:p>
          <a:p>
            <a:r>
              <a:rPr lang="ru-RU" dirty="0"/>
              <a:t>социальной компетентности.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Здоровье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состояние полного физического, душевного и социального благополучия, а не только отсутствие болезней и физических дефектов.</a:t>
            </a:r>
          </a:p>
          <a:p>
            <a:endParaRPr lang="ru-RU"/>
          </a:p>
          <a:p>
            <a:pPr algn="r">
              <a:buFontTx/>
              <a:buNone/>
            </a:pPr>
            <a:r>
              <a:rPr lang="ru-RU" i="1"/>
              <a:t>Устав ВОЗ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8dvLS0eLMp7jU8wZhNT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lWFBnZmFlNcTisZCEg2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1fYesw4M3cfDVh8HgZx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p8fXpp8LDESZVqC8xPA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DEwIuWZ3mllAPPZv6FDi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LWmI47rIBrHpuAqHVb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EkAM92JUUrr3TAmLSSB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Sqlp4pKsxYidh17hYp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XrGPk9jTYDMKrarJXja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KFilEATcF4mCsTIe4B8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qxzXQerFv4luG0xZuIZ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g7YF5sM4cwGx44ID4O4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nPHx1Jezkgs5eLMHKEK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hYdHH56pEeGI9KgidIq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2BMMdNYl1Y95xJkj18s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owB1qsq2yCybVCVVSjrj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y4cxXUGiuPuOcfabmwU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wmNIn6g8ti1GXxPTuw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H7pFKHWUpei1xQJewA1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MviDls1nC8pNEFiHlyby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QWHypkVdbwi4FGM0FF0N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ovA3ourlHLTsCzLrzvY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uRrKe9nB7TurXnNdULYI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lg1S7KuwZrbOxEbdND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GxPU2HfFYuRTaj1vnHQ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gN27gmIlUxkTAt3cHNg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WDuSbhgohYGfh1SVqSX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ygJysaZ3UqXzRoCobq4v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dkc2jLmonQ6D4d8CP5o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hH9ti2Gxx43c2olpRdGv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7sekofyAZ62jY3uSPtkIP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zSbKgpeaxxbafV9UN7Wy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1S4lRx1KmNdOqEsdvhaL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Dn4sgEI5Uw3nD7dkdDGB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MTfWGywATK4yZ6ppScqb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lOhGGiQMM2w7hrCAlcP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m5t76Shzvi1OxrEZSeK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21SOXNiRemwDhrbdzcXv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5tUaVljAte6k4Bi84ZHh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agZtMi2MBKvNMk2CmwU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b77Cg3SvvehAjEbsy0y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OgOX5sDbnasK4Sla2ZT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vc1orTXTdmMPiRNjXqSj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7yzj7nYzNx7xLBWH1Jd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2C7lQRTifVGTd4GMSJT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apjeY1OVxY1ZlnBUvND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YeAunI1sdUpo4sP7MAV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IK6bmgp86o91AkJC0fxk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2MXQsNpQr5IxpIjRV6rd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8vCai11ooXA93OGzhrqJ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1VHUAHZRi7Vn9QI2nalw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Z8FfaSgIHSX7BUtMBW5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PqXRPlukSdh7zVfIk2w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LUXYxUh4cU3HRuCQaw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ktdUOxyhA0FNPacDxzJ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ozJG0Axk2AcRlslUOQc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RJ877s1uWSoaE3TROz2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4S3L5tS0h2CB2ePpMO3I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zh6on9vu8OcSCkLWXrb9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iGQzXiIeKeavEg3lmxCV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x21E1oNeKhoTzmUwwzi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rxAzmrsw62AW9Nyihjr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7V7EBojxAqJGKc6vrn3M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S6LGGqQ03Dx49Bt4s2m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iDd7YdhYBLTyqOSF0Cv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3RZc4eOh5KfGKs3sjRNL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HJT8ErKWInN3dxB9RiKU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f22fAml9I8XfLeUUZsG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tVcQrHA7ydec9bhJx6bA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RGlOdGKHhI6yJ91YeVJB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MdhdoXOiYqiBbmTL8Fo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HmJeqXV2OnHgR0MRW5z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3heOjEZUQleC1xpp1N1G"/>
</p:tagLst>
</file>

<file path=ppt/theme/theme1.xml><?xml version="1.0" encoding="utf-8"?>
<a:theme xmlns:a="http://schemas.openxmlformats.org/drawingml/2006/main" name="Тема_mac">
  <a:themeElements>
    <a:clrScheme name="Другая 3">
      <a:dk1>
        <a:srgbClr val="0000CC"/>
      </a:dk1>
      <a:lt1>
        <a:srgbClr val="FFFFFF"/>
      </a:lt1>
      <a:dk2>
        <a:srgbClr val="0000F6"/>
      </a:dk2>
      <a:lt2>
        <a:srgbClr val="212167"/>
      </a:lt2>
      <a:accent1>
        <a:srgbClr val="B7FFFF"/>
      </a:accent1>
      <a:accent2>
        <a:srgbClr val="0A0AFF"/>
      </a:accent2>
      <a:accent3>
        <a:srgbClr val="AAAAAA"/>
      </a:accent3>
      <a:accent4>
        <a:srgbClr val="DADADA"/>
      </a:accent4>
      <a:accent5>
        <a:srgbClr val="B7FFFF"/>
      </a:accent5>
      <a:accent6>
        <a:srgbClr val="0000F6"/>
      </a:accent6>
      <a:hlink>
        <a:srgbClr val="009999"/>
      </a:hlink>
      <a:folHlink>
        <a:srgbClr val="99CC00"/>
      </a:folHlink>
    </a:clrScheme>
    <a:fontScheme name="Заголовок и пункты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и 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704</Words>
  <PresentationFormat>Экран (4:3)</PresentationFormat>
  <Paragraphs>107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Тема_mac</vt:lpstr>
      <vt:lpstr>Что делать?</vt:lpstr>
      <vt:lpstr>Что нужно, чтобы попасть в «лифт»?</vt:lpstr>
      <vt:lpstr>Жизненная политика</vt:lpstr>
      <vt:lpstr>Как формируется жизненная политика?</vt:lpstr>
      <vt:lpstr>ГУМАНИТАРНАЯ КУЛЬТУРА</vt:lpstr>
      <vt:lpstr>Как формируется гуманитарная культура?</vt:lpstr>
      <vt:lpstr>ВЕРТИКАЛЬНАЯ МОБИЛЬНОСТЬ</vt:lpstr>
      <vt:lpstr>Как формируется способность к вертикальной мобильности?</vt:lpstr>
      <vt:lpstr>Здоровье</vt:lpstr>
      <vt:lpstr>Как сохранить и укрепить здоровье?</vt:lpstr>
      <vt:lpstr>Слайд 11</vt:lpstr>
      <vt:lpstr>Слайд 12</vt:lpstr>
      <vt:lpstr>Цели(результаты) и средства их достижения</vt:lpstr>
      <vt:lpstr>Формы</vt:lpstr>
      <vt:lpstr>Что делать?</vt:lpstr>
      <vt:lpstr>Что делать?</vt:lpstr>
      <vt:lpstr>Что делать?</vt:lpstr>
      <vt:lpstr>Что делать?</vt:lpstr>
      <vt:lpstr>Возможно, именно целостность школьной жизни повысит стартовые возможности вашего ученика…</vt:lpstr>
      <vt:lpstr>…поможет обрести ему духовные корни…</vt:lpstr>
      <vt:lpstr>…поможет почувствовать себя частью великой страны…</vt:lpstr>
      <vt:lpstr>Слайд 22</vt:lpstr>
      <vt:lpstr>Слайд 23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2011-04-29T20:42:53Z</dcterms:modified>
</cp:coreProperties>
</file>