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больше да</c:v>
                </c:pt>
                <c:pt idx="2">
                  <c:v>больше нет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10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основная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больше да</c:v>
                </c:pt>
                <c:pt idx="2">
                  <c:v>больше нет</c:v>
                </c:pt>
                <c:pt idx="3">
                  <c:v>нет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75</c:v>
                </c:pt>
                <c:pt idx="1">
                  <c:v>15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старшая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больше да</c:v>
                </c:pt>
                <c:pt idx="2">
                  <c:v>больше нет</c:v>
                </c:pt>
                <c:pt idx="3">
                  <c:v>нет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90</c:v>
                </c:pt>
                <c:pt idx="1">
                  <c:v>5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65728"/>
        <c:axId val="131067264"/>
      </c:barChart>
      <c:catAx>
        <c:axId val="131065728"/>
        <c:scaling>
          <c:orientation val="minMax"/>
        </c:scaling>
        <c:delete val="0"/>
        <c:axPos val="b"/>
        <c:majorTickMark val="out"/>
        <c:minorTickMark val="none"/>
        <c:tickLblPos val="nextTo"/>
        <c:crossAx val="131067264"/>
        <c:crosses val="autoZero"/>
        <c:auto val="1"/>
        <c:lblAlgn val="ctr"/>
        <c:lblOffset val="100"/>
        <c:noMultiLvlLbl val="0"/>
      </c:catAx>
      <c:valAx>
        <c:axId val="13106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065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не знаю</c:v>
                </c:pt>
                <c:pt idx="2">
                  <c:v>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основная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не знаю</c:v>
                </c:pt>
                <c:pt idx="2">
                  <c:v>да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70</c:v>
                </c:pt>
                <c:pt idx="1">
                  <c:v>0</c:v>
                </c:pt>
                <c:pt idx="2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не знаю</c:v>
                </c:pt>
                <c:pt idx="2">
                  <c:v>да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50</c:v>
                </c:pt>
                <c:pt idx="1">
                  <c:v>0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877760"/>
        <c:axId val="133879680"/>
      </c:barChart>
      <c:catAx>
        <c:axId val="133877760"/>
        <c:scaling>
          <c:orientation val="minMax"/>
        </c:scaling>
        <c:delete val="0"/>
        <c:axPos val="b"/>
        <c:majorTickMark val="out"/>
        <c:minorTickMark val="none"/>
        <c:tickLblPos val="nextTo"/>
        <c:crossAx val="133879680"/>
        <c:crosses val="autoZero"/>
        <c:auto val="1"/>
        <c:lblAlgn val="ctr"/>
        <c:lblOffset val="100"/>
        <c:noMultiLvlLbl val="0"/>
      </c:catAx>
      <c:valAx>
        <c:axId val="133879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877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часто</c:v>
                </c:pt>
                <c:pt idx="1">
                  <c:v>редко</c:v>
                </c:pt>
                <c:pt idx="2">
                  <c:v>не рассказываю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70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основная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часто</c:v>
                </c:pt>
                <c:pt idx="1">
                  <c:v>редко</c:v>
                </c:pt>
                <c:pt idx="2">
                  <c:v>не рассказываю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70</c:v>
                </c:pt>
                <c:pt idx="1">
                  <c:v>15</c:v>
                </c:pt>
                <c:pt idx="2">
                  <c:v>15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часто</c:v>
                </c:pt>
                <c:pt idx="1">
                  <c:v>редко</c:v>
                </c:pt>
                <c:pt idx="2">
                  <c:v>не рассказываю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80</c:v>
                </c:pt>
                <c:pt idx="1">
                  <c:v>20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772800"/>
        <c:axId val="136169344"/>
      </c:barChart>
      <c:catAx>
        <c:axId val="133772800"/>
        <c:scaling>
          <c:orientation val="minMax"/>
        </c:scaling>
        <c:delete val="0"/>
        <c:axPos val="b"/>
        <c:majorTickMark val="out"/>
        <c:minorTickMark val="none"/>
        <c:tickLblPos val="nextTo"/>
        <c:crossAx val="136169344"/>
        <c:crosses val="autoZero"/>
        <c:auto val="1"/>
        <c:lblAlgn val="ctr"/>
        <c:lblOffset val="100"/>
        <c:noMultiLvlLbl val="0"/>
      </c:catAx>
      <c:valAx>
        <c:axId val="136169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3772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много</c:v>
                </c:pt>
                <c:pt idx="1">
                  <c:v>мало</c:v>
                </c:pt>
                <c:pt idx="2">
                  <c:v>нет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10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основная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много</c:v>
                </c:pt>
                <c:pt idx="1">
                  <c:v>мало</c:v>
                </c:pt>
                <c:pt idx="2">
                  <c:v>нет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много</c:v>
                </c:pt>
                <c:pt idx="1">
                  <c:v>мало</c:v>
                </c:pt>
                <c:pt idx="2">
                  <c:v>нет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70</c:v>
                </c:pt>
                <c:pt idx="1">
                  <c:v>30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237440"/>
        <c:axId val="136240512"/>
      </c:barChart>
      <c:catAx>
        <c:axId val="136237440"/>
        <c:scaling>
          <c:orientation val="minMax"/>
        </c:scaling>
        <c:delete val="0"/>
        <c:axPos val="b"/>
        <c:majorTickMark val="out"/>
        <c:minorTickMark val="none"/>
        <c:tickLblPos val="nextTo"/>
        <c:crossAx val="136240512"/>
        <c:crosses val="autoZero"/>
        <c:auto val="1"/>
        <c:lblAlgn val="ctr"/>
        <c:lblOffset val="100"/>
        <c:noMultiLvlLbl val="0"/>
      </c:catAx>
      <c:valAx>
        <c:axId val="136240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62374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нравятся</c:v>
                </c:pt>
                <c:pt idx="1">
                  <c:v>не очень</c:v>
                </c:pt>
                <c:pt idx="2">
                  <c:v>не нравятся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</c:v>
                </c:pt>
                <c:pt idx="1">
                  <c:v>40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основная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нравятся</c:v>
                </c:pt>
                <c:pt idx="1">
                  <c:v>не очень</c:v>
                </c:pt>
                <c:pt idx="2">
                  <c:v>не нравятся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70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нравятся</c:v>
                </c:pt>
                <c:pt idx="1">
                  <c:v>не очень</c:v>
                </c:pt>
                <c:pt idx="2">
                  <c:v>не нравятся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80</c:v>
                </c:pt>
                <c:pt idx="1">
                  <c:v>20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879552"/>
        <c:axId val="137881856"/>
      </c:barChart>
      <c:catAx>
        <c:axId val="137879552"/>
        <c:scaling>
          <c:orientation val="minMax"/>
        </c:scaling>
        <c:delete val="0"/>
        <c:axPos val="b"/>
        <c:majorTickMark val="out"/>
        <c:minorTickMark val="none"/>
        <c:tickLblPos val="nextTo"/>
        <c:crossAx val="137881856"/>
        <c:crosses val="autoZero"/>
        <c:auto val="1"/>
        <c:lblAlgn val="ctr"/>
        <c:lblOffset val="100"/>
        <c:noMultiLvlLbl val="0"/>
      </c:catAx>
      <c:valAx>
        <c:axId val="137881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879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очень хорошо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плохо</c:v>
                </c:pt>
                <c:pt idx="4">
                  <c:v>безразлично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70</c:v>
                </c:pt>
                <c:pt idx="2">
                  <c:v>30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основная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очень хорошо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плохо</c:v>
                </c:pt>
                <c:pt idx="4">
                  <c:v>безразлично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60</c:v>
                </c:pt>
                <c:pt idx="2">
                  <c:v>40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старшая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очень хорошо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плохо</c:v>
                </c:pt>
                <c:pt idx="4">
                  <c:v>безразлично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80</c:v>
                </c:pt>
                <c:pt idx="2">
                  <c:v>20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385024"/>
        <c:axId val="22387712"/>
      </c:barChart>
      <c:catAx>
        <c:axId val="22385024"/>
        <c:scaling>
          <c:orientation val="minMax"/>
        </c:scaling>
        <c:delete val="0"/>
        <c:axPos val="b"/>
        <c:majorTickMark val="out"/>
        <c:minorTickMark val="none"/>
        <c:tickLblPos val="nextTo"/>
        <c:crossAx val="22387712"/>
        <c:crosses val="autoZero"/>
        <c:auto val="1"/>
        <c:lblAlgn val="ctr"/>
        <c:lblOffset val="100"/>
        <c:noMultiLvlLbl val="0"/>
      </c:catAx>
      <c:valAx>
        <c:axId val="22387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3850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очень хорошо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плохо</c:v>
                </c:pt>
                <c:pt idx="4">
                  <c:v>безразлично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</c:v>
                </c:pt>
                <c:pt idx="1">
                  <c:v>50</c:v>
                </c:pt>
                <c:pt idx="2">
                  <c:v>30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основная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очень хорошо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плохо</c:v>
                </c:pt>
                <c:pt idx="4">
                  <c:v>безразлично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</c:v>
                </c:pt>
                <c:pt idx="1">
                  <c:v>60</c:v>
                </c:pt>
                <c:pt idx="2">
                  <c:v>25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старшая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очень хорошо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плохо</c:v>
                </c:pt>
                <c:pt idx="4">
                  <c:v>безразлично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18</c:v>
                </c:pt>
                <c:pt idx="1">
                  <c:v>50</c:v>
                </c:pt>
                <c:pt idx="2">
                  <c:v>22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85728"/>
        <c:axId val="22021248"/>
      </c:barChart>
      <c:catAx>
        <c:axId val="20985728"/>
        <c:scaling>
          <c:orientation val="minMax"/>
        </c:scaling>
        <c:delete val="0"/>
        <c:axPos val="b"/>
        <c:majorTickMark val="out"/>
        <c:minorTickMark val="none"/>
        <c:tickLblPos val="nextTo"/>
        <c:crossAx val="22021248"/>
        <c:crosses val="autoZero"/>
        <c:auto val="1"/>
        <c:lblAlgn val="ctr"/>
        <c:lblOffset val="100"/>
        <c:noMultiLvlLbl val="0"/>
      </c:catAx>
      <c:valAx>
        <c:axId val="22021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85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Веселый и жизнерадостный</c:v>
                </c:pt>
                <c:pt idx="1">
                  <c:v>уставший, но удовлетворенный</c:v>
                </c:pt>
                <c:pt idx="2">
                  <c:v>раздражительный, расстроенный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55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основная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Веселый и жизнерадостный</c:v>
                </c:pt>
                <c:pt idx="1">
                  <c:v>уставший, но удовлетворенный</c:v>
                </c:pt>
                <c:pt idx="2">
                  <c:v>раздражительный, расстроенный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</c:v>
                </c:pt>
                <c:pt idx="1">
                  <c:v>70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Веселый и жизнерадостный</c:v>
                </c:pt>
                <c:pt idx="1">
                  <c:v>уставший, но удовлетворенный</c:v>
                </c:pt>
                <c:pt idx="2">
                  <c:v>раздражительный, расстроенный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15</c:v>
                </c:pt>
                <c:pt idx="1">
                  <c:v>80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99712"/>
        <c:axId val="24149376"/>
      </c:barChart>
      <c:catAx>
        <c:axId val="22899712"/>
        <c:scaling>
          <c:orientation val="minMax"/>
        </c:scaling>
        <c:delete val="0"/>
        <c:axPos val="b"/>
        <c:majorTickMark val="out"/>
        <c:minorTickMark val="none"/>
        <c:tickLblPos val="nextTo"/>
        <c:crossAx val="24149376"/>
        <c:crosses val="autoZero"/>
        <c:auto val="1"/>
        <c:lblAlgn val="ctr"/>
        <c:lblOffset val="100"/>
        <c:noMultiLvlLbl val="0"/>
      </c:catAx>
      <c:valAx>
        <c:axId val="24149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899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учитывают</c:v>
                </c:pt>
                <c:pt idx="1">
                  <c:v>и  да, и нет</c:v>
                </c:pt>
                <c:pt idx="2">
                  <c:v>мало учитывают</c:v>
                </c:pt>
                <c:pt idx="3">
                  <c:v>не учитывают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35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основная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учитывают</c:v>
                </c:pt>
                <c:pt idx="1">
                  <c:v>и  да, и нет</c:v>
                </c:pt>
                <c:pt idx="2">
                  <c:v>мало учитывают</c:v>
                </c:pt>
                <c:pt idx="3">
                  <c:v>не учитывают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</c:v>
                </c:pt>
                <c:pt idx="1">
                  <c:v>40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старшая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учитывают</c:v>
                </c:pt>
                <c:pt idx="1">
                  <c:v>и  да, и нет</c:v>
                </c:pt>
                <c:pt idx="2">
                  <c:v>мало учитывают</c:v>
                </c:pt>
                <c:pt idx="3">
                  <c:v>не учитывают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70</c:v>
                </c:pt>
                <c:pt idx="1">
                  <c:v>25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49472"/>
        <c:axId val="71227648"/>
      </c:barChart>
      <c:catAx>
        <c:axId val="66649472"/>
        <c:scaling>
          <c:orientation val="minMax"/>
        </c:scaling>
        <c:delete val="0"/>
        <c:axPos val="b"/>
        <c:majorTickMark val="out"/>
        <c:minorTickMark val="none"/>
        <c:tickLblPos val="nextTo"/>
        <c:crossAx val="71227648"/>
        <c:crosses val="autoZero"/>
        <c:auto val="1"/>
        <c:lblAlgn val="ctr"/>
        <c:lblOffset val="100"/>
        <c:noMultiLvlLbl val="0"/>
      </c:catAx>
      <c:valAx>
        <c:axId val="712276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66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очень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основная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очень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80</c:v>
                </c:pt>
                <c:pt idx="1">
                  <c:v>0</c:v>
                </c:pt>
                <c:pt idx="2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очень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80</c:v>
                </c:pt>
                <c:pt idx="1">
                  <c:v>0</c:v>
                </c:pt>
                <c:pt idx="2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289920"/>
        <c:axId val="80877056"/>
      </c:barChart>
      <c:catAx>
        <c:axId val="78289920"/>
        <c:scaling>
          <c:orientation val="minMax"/>
        </c:scaling>
        <c:delete val="0"/>
        <c:axPos val="b"/>
        <c:majorTickMark val="out"/>
        <c:minorTickMark val="none"/>
        <c:tickLblPos val="nextTo"/>
        <c:crossAx val="80877056"/>
        <c:crosses val="autoZero"/>
        <c:auto val="1"/>
        <c:lblAlgn val="ctr"/>
        <c:lblOffset val="100"/>
        <c:noMultiLvlLbl val="0"/>
      </c:catAx>
      <c:valAx>
        <c:axId val="80877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289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 радостью</c:v>
                </c:pt>
                <c:pt idx="1">
                  <c:v>по-разному</c:v>
                </c:pt>
                <c:pt idx="2">
                  <c:v>лучше остаться дома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</c:v>
                </c:pt>
                <c:pt idx="1">
                  <c:v>50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основная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 радостью</c:v>
                </c:pt>
                <c:pt idx="1">
                  <c:v>по-разному</c:v>
                </c:pt>
                <c:pt idx="2">
                  <c:v>лучше остаться дома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</c:v>
                </c:pt>
                <c:pt idx="1">
                  <c:v>70</c:v>
                </c:pt>
                <c:pt idx="2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с радостью</c:v>
                </c:pt>
                <c:pt idx="1">
                  <c:v>по-разному</c:v>
                </c:pt>
                <c:pt idx="2">
                  <c:v>лучше остаться дома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30</c:v>
                </c:pt>
                <c:pt idx="1">
                  <c:v>65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146368"/>
        <c:axId val="75147904"/>
      </c:barChart>
      <c:catAx>
        <c:axId val="75146368"/>
        <c:scaling>
          <c:orientation val="minMax"/>
        </c:scaling>
        <c:delete val="0"/>
        <c:axPos val="b"/>
        <c:majorTickMark val="out"/>
        <c:minorTickMark val="none"/>
        <c:tickLblPos val="nextTo"/>
        <c:crossAx val="75147904"/>
        <c:crosses val="autoZero"/>
        <c:auto val="1"/>
        <c:lblAlgn val="ctr"/>
        <c:lblOffset val="100"/>
        <c:noMultiLvlLbl val="0"/>
      </c:catAx>
      <c:valAx>
        <c:axId val="75147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146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не нравится</c:v>
                </c:pt>
                <c:pt idx="1">
                  <c:v>по- разному</c:v>
                </c:pt>
                <c:pt idx="2">
                  <c:v>нравится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50</c:v>
                </c:pt>
                <c:pt idx="1">
                  <c:v>30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основная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не нравится</c:v>
                </c:pt>
                <c:pt idx="1">
                  <c:v>по- разному</c:v>
                </c:pt>
                <c:pt idx="2">
                  <c:v>нравится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80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не нравится</c:v>
                </c:pt>
                <c:pt idx="1">
                  <c:v>по- разному</c:v>
                </c:pt>
                <c:pt idx="2">
                  <c:v>нравится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20</c:v>
                </c:pt>
                <c:pt idx="1">
                  <c:v>30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80576"/>
        <c:axId val="131082496"/>
      </c:barChart>
      <c:catAx>
        <c:axId val="1310805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1082496"/>
        <c:crosses val="autoZero"/>
        <c:auto val="1"/>
        <c:lblAlgn val="ctr"/>
        <c:lblOffset val="100"/>
        <c:noMultiLvlLbl val="0"/>
      </c:catAx>
      <c:valAx>
        <c:axId val="131082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080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начальная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не хотел бы</c:v>
                </c:pt>
                <c:pt idx="1">
                  <c:v>не знаю</c:v>
                </c:pt>
                <c:pt idx="2">
                  <c:v>хотел бы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20</c:v>
                </c:pt>
                <c:pt idx="2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основная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не хотел бы</c:v>
                </c:pt>
                <c:pt idx="1">
                  <c:v>не знаю</c:v>
                </c:pt>
                <c:pt idx="2">
                  <c:v>хотел бы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</c:v>
                </c:pt>
                <c:pt idx="1">
                  <c:v>20</c:v>
                </c:pt>
                <c:pt idx="2">
                  <c:v>60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старшая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не хотел бы</c:v>
                </c:pt>
                <c:pt idx="1">
                  <c:v>не знаю</c:v>
                </c:pt>
                <c:pt idx="2">
                  <c:v>хотел бы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</c:v>
                </c:pt>
                <c:pt idx="1">
                  <c:v>20</c:v>
                </c:pt>
                <c:pt idx="2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051520"/>
        <c:axId val="131083264"/>
      </c:barChart>
      <c:catAx>
        <c:axId val="131051520"/>
        <c:scaling>
          <c:orientation val="minMax"/>
        </c:scaling>
        <c:delete val="0"/>
        <c:axPos val="b"/>
        <c:majorTickMark val="out"/>
        <c:minorTickMark val="none"/>
        <c:tickLblPos val="nextTo"/>
        <c:crossAx val="131083264"/>
        <c:crosses val="autoZero"/>
        <c:auto val="1"/>
        <c:lblAlgn val="ctr"/>
        <c:lblOffset val="100"/>
        <c:noMultiLvlLbl val="0"/>
      </c:catAx>
      <c:valAx>
        <c:axId val="131083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0515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анкет для родителей и учащихся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2013-2014 учебный год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8295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6424" cy="1600200"/>
          </a:xfrm>
        </p:spPr>
        <p:txBody>
          <a:bodyPr>
            <a:noAutofit/>
          </a:bodyPr>
          <a:lstStyle/>
          <a:p>
            <a:pPr algn="ctr"/>
            <a:r>
              <a:rPr lang="ru-RU" sz="2800" dirty="0"/>
              <a:t>Подскажите,  пожалуйста, что необходимо  изменить в школе, чтобы Ваш ребёнок обладал названными качествами?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260648"/>
            <a:ext cx="7543800" cy="431135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Улучшить работу с родителями</a:t>
            </a:r>
          </a:p>
          <a:p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ru-RU" sz="3600" b="1" dirty="0">
                <a:solidFill>
                  <a:srgbClr val="C00000"/>
                </a:solidFill>
              </a:rPr>
              <a:t>Практически все</a:t>
            </a:r>
          </a:p>
          <a:p>
            <a:endParaRPr lang="ru-RU" sz="3600" b="1" dirty="0" smtClean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C00000"/>
                </a:solidFill>
              </a:rPr>
              <a:t>Нас все устраивает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15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6424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Тебе </a:t>
            </a:r>
            <a:r>
              <a:rPr lang="ru-RU" dirty="0"/>
              <a:t>нравится в школе?        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728343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176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581128"/>
            <a:ext cx="7776864" cy="160020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Утром ты всегда с радостью идешь в школу или тебе часто хочется остаться дома?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721718"/>
              </p:ext>
            </p:extLst>
          </p:nvPr>
        </p:nvGraphicFramePr>
        <p:xfrm>
          <a:off x="755576" y="404664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441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Тебе нравится, когда вам отменяют какие-нибудь уроки?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382882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94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6424" cy="16002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Ты хотел бы, чтобы тебе не задавали никаких домашних заданий?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951086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489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581128"/>
            <a:ext cx="6781800" cy="1600200"/>
          </a:xfrm>
        </p:spPr>
        <p:txBody>
          <a:bodyPr>
            <a:normAutofit/>
          </a:bodyPr>
          <a:lstStyle/>
          <a:p>
            <a:r>
              <a:rPr lang="ru-RU" sz="3600" dirty="0"/>
              <a:t>Ты хотел бы, чтобы в школе остались одни перемены?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451329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732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98432" cy="1600200"/>
          </a:xfrm>
        </p:spPr>
        <p:txBody>
          <a:bodyPr>
            <a:noAutofit/>
          </a:bodyPr>
          <a:lstStyle/>
          <a:p>
            <a:r>
              <a:rPr lang="ru-RU" sz="3600" dirty="0"/>
              <a:t>Ты часто рассказываешь о школе своим родителям и друзьям?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179465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107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/>
              <a:t>У тебя в классе много друзей?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7906468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624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Тебе нравятся твои одноклассники?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7373902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789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/>
          <a:lstStyle/>
          <a:p>
            <a:pPr algn="ctr"/>
            <a:r>
              <a:rPr lang="ru-RU" dirty="0" smtClean="0"/>
              <a:t>Добро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Семья, мама, папа, хорошие люди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Когда сам совершаешь хорошие дела</a:t>
            </a:r>
          </a:p>
          <a:p>
            <a:r>
              <a:rPr lang="ru-RU" b="1" dirty="0" err="1" smtClean="0">
                <a:solidFill>
                  <a:srgbClr val="C00000"/>
                </a:solidFill>
              </a:rPr>
              <a:t>Ооооочень</a:t>
            </a:r>
            <a:r>
              <a:rPr lang="ru-RU" b="1" dirty="0" smtClean="0">
                <a:solidFill>
                  <a:srgbClr val="C00000"/>
                </a:solidFill>
              </a:rPr>
              <a:t> хорошее качество человека!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Когда ничего не жалеешь во благо других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Когда окружающее тебя человечно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Красота души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Изнанка зла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Счастье</a:t>
            </a: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6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509120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Нравится ли Вам школа, в которой учится ваш ребёнок?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929266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859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6424" cy="1600200"/>
          </a:xfrm>
        </p:spPr>
        <p:txBody>
          <a:bodyPr/>
          <a:lstStyle/>
          <a:p>
            <a:pPr algn="ctr"/>
            <a:r>
              <a:rPr lang="ru-RU" dirty="0" smtClean="0"/>
              <a:t>Человечность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Умение прощать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Бескорыстие, честность, неравнодушие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Помогать бездомным животным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Твоя культура и воспитанность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Понимание проблем друг друга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Не обижать младших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Когда к тебе относятся по-человечески и ты к другим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Любить людей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23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581128"/>
            <a:ext cx="6781800" cy="1600200"/>
          </a:xfrm>
        </p:spPr>
        <p:txBody>
          <a:bodyPr/>
          <a:lstStyle/>
          <a:p>
            <a:pPr algn="ctr"/>
            <a:r>
              <a:rPr lang="ru-RU" dirty="0" smtClean="0"/>
              <a:t>Воспитанность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Уважение к другим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Соответствие правилам хорошего тона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Порядочность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Уважение к старшим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Это просто правильно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4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509120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Доброжелательность -это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Когда человек желает добра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Когда человек искренне рад за других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Хорошее отношение к людям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Помогать людям без корысти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Когда всем желаешь добра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Это правильно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16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581128"/>
            <a:ext cx="6781800" cy="1600200"/>
          </a:xfrm>
        </p:spPr>
        <p:txBody>
          <a:bodyPr/>
          <a:lstStyle/>
          <a:p>
            <a:pPr algn="ctr"/>
            <a:r>
              <a:rPr lang="ru-RU" dirty="0" smtClean="0"/>
              <a:t>Порядочность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Таким обычный нормальный человек  должен быть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1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/>
          <a:lstStyle/>
          <a:p>
            <a:pPr algn="ctr"/>
            <a:r>
              <a:rPr lang="ru-RU" dirty="0" smtClean="0"/>
              <a:t>Зло - 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2737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Драки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Пакости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Воровство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Плохие поступки по отношению к другим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Когда обзывают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Ложь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Грубость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Эгоизм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Когда тебя бьют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Этого в человеке быть не должно!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10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/>
          <a:lstStyle/>
          <a:p>
            <a:pPr algn="ctr"/>
            <a:r>
              <a:rPr lang="ru-RU" dirty="0" smtClean="0"/>
              <a:t>Грубость – это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Отсутствие уважения к другим, особенно к себе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Отрицательные эмоции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Плохие поступки, слова</a:t>
            </a: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Это все плохое </a:t>
            </a:r>
          </a:p>
          <a:p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54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Как относятся жители вашего города  к школе?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427864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00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Как относятся жители Вашего города к учителям школы?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383906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29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/>
              <a:t>С каким настроением приходит Ваш ребёнок из школы?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200445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271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770440" cy="1600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Как </a:t>
            </a:r>
            <a:r>
              <a:rPr lang="ru-RU" sz="3600" dirty="0"/>
              <a:t>Вы думаете, учитывают ли в школе индивидуальные особенности Вашего ребёнка?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3355593"/>
              </p:ext>
            </p:extLst>
          </p:nvPr>
        </p:nvGraphicFramePr>
        <p:xfrm>
          <a:off x="755576" y="404664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9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509120"/>
            <a:ext cx="6781800" cy="160020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Что больше всего Вы цените в школе, в которой учится ваш ребёнок?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Учителей 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Уют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Знания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Семейные отношения (в школе, как дома)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Классные руководители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Расположенность рядом с домом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Дружба детей в классе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80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085184"/>
            <a:ext cx="7554416" cy="1087016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Что не нравится Вам в школе?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2 смены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Нет нормального спортзала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Ремонт в столовой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Нет актового зала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Нет спортивных секций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Дисциплина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Школьная форма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Питание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Школа как школа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Все нравится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0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6424" cy="1600200"/>
          </a:xfrm>
        </p:spPr>
        <p:txBody>
          <a:bodyPr>
            <a:noAutofit/>
          </a:bodyPr>
          <a:lstStyle/>
          <a:p>
            <a:r>
              <a:rPr lang="ru-RU" sz="2800" dirty="0"/>
              <a:t>Каким бы Вы хотели видеть своего ребёнка по окончании школы? Какими качествами должен обладать он, как выпускник школы?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Умным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Образованным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Целеустремленным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Добрым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Человечным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Самостоятельным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Ответственным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Трудолюбивым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успешным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84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136</TotalTime>
  <Words>423</Words>
  <Application>Microsoft Office PowerPoint</Application>
  <PresentationFormat>Экран (4:3)</PresentationFormat>
  <Paragraphs>102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NewsPrint</vt:lpstr>
      <vt:lpstr>Анализ анкет для родителей и учащихся</vt:lpstr>
      <vt:lpstr>Нравится ли Вам школа, в которой учится ваш ребёнок?</vt:lpstr>
      <vt:lpstr>Как относятся жители вашего города  к школе? </vt:lpstr>
      <vt:lpstr>Как относятся жители Вашего города к учителям школы? </vt:lpstr>
      <vt:lpstr>С каким настроением приходит Ваш ребёнок из школы?</vt:lpstr>
      <vt:lpstr>Как Вы думаете, учитывают ли в школе индивидуальные особенности Вашего ребёнка?</vt:lpstr>
      <vt:lpstr>Что больше всего Вы цените в школе, в которой учится ваш ребёнок? </vt:lpstr>
      <vt:lpstr>Что не нравится Вам в школе? </vt:lpstr>
      <vt:lpstr>Каким бы Вы хотели видеть своего ребёнка по окончании школы? Какими качествами должен обладать он, как выпускник школы?</vt:lpstr>
      <vt:lpstr>Подскажите,  пожалуйста, что необходимо  изменить в школе, чтобы Ваш ребёнок обладал названными качествами? </vt:lpstr>
      <vt:lpstr> Тебе нравится в школе?         </vt:lpstr>
      <vt:lpstr>Утром ты всегда с радостью идешь в школу или тебе часто хочется остаться дома?</vt:lpstr>
      <vt:lpstr>Тебе нравится, когда вам отменяют какие-нибудь уроки?</vt:lpstr>
      <vt:lpstr>Ты хотел бы, чтобы тебе не задавали никаких домашних заданий?</vt:lpstr>
      <vt:lpstr>Ты хотел бы, чтобы в школе остались одни перемены?</vt:lpstr>
      <vt:lpstr>Ты часто рассказываешь о школе своим родителям и друзьям?</vt:lpstr>
      <vt:lpstr> У тебя в классе много друзей?</vt:lpstr>
      <vt:lpstr>Тебе нравятся твои одноклассники?</vt:lpstr>
      <vt:lpstr>Добро - это</vt:lpstr>
      <vt:lpstr>Человечность - это</vt:lpstr>
      <vt:lpstr>Воспитанность - это</vt:lpstr>
      <vt:lpstr>Доброжелательность -это</vt:lpstr>
      <vt:lpstr>Порядочность - это</vt:lpstr>
      <vt:lpstr>Зло - это</vt:lpstr>
      <vt:lpstr>Грубость – это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анкеты для родителей</dc:title>
  <dc:creator>Завуч</dc:creator>
  <cp:lastModifiedBy>Завуч</cp:lastModifiedBy>
  <cp:revision>11</cp:revision>
  <dcterms:created xsi:type="dcterms:W3CDTF">2013-10-08T04:25:47Z</dcterms:created>
  <dcterms:modified xsi:type="dcterms:W3CDTF">2013-10-08T06:52:40Z</dcterms:modified>
</cp:coreProperties>
</file>