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82" r:id="rId4"/>
    <p:sldId id="258" r:id="rId5"/>
    <p:sldId id="259" r:id="rId6"/>
    <p:sldId id="281" r:id="rId7"/>
    <p:sldId id="261" r:id="rId8"/>
    <p:sldId id="260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80" r:id="rId26"/>
    <p:sldId id="278" r:id="rId27"/>
    <p:sldId id="279" r:id="rId28"/>
  </p:sldIdLst>
  <p:sldSz cx="9144000" cy="6858000" type="screen4x3"/>
  <p:notesSz cx="6759575" cy="98679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&#1062;&#1077;&#1084;&#1077;&#1085;&#1090;&#1085;&#1080;&#1082;\&#1056;&#1072;&#1073;&#1086;&#1095;&#1080;&#1081;%20&#1089;&#1090;&#1086;&#1083;\&#1051;&#1080;&#1089;&#1090;%20Microsoft%20Office%20Excel%20(2)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Лист1!$A$2</c:f>
              <c:strCache>
                <c:ptCount val="1"/>
                <c:pt idx="0">
                  <c:v>часто</c:v>
                </c:pt>
              </c:strCache>
            </c:strRef>
          </c:tx>
          <c:cat>
            <c:strRef>
              <c:f>Лист1!$B$1:$J$1</c:f>
              <c:strCache>
                <c:ptCount val="9"/>
                <c:pt idx="0">
                  <c:v>С удовольствием. </c:v>
                </c:pt>
                <c:pt idx="1">
                  <c:v>С радостью, что встречу друзей. </c:v>
                </c:pt>
                <c:pt idx="2">
                  <c:v>С желанием получить новые знания. </c:v>
                </c:pt>
                <c:pt idx="3">
                  <c:v>С опасением встретить вредного учителя. </c:v>
                </c:pt>
                <c:pt idx="4">
                  <c:v>Боюсь не справиться с контрольной. </c:v>
                </c:pt>
                <c:pt idx="5">
                  <c:v>Иду потому, что так надо. </c:v>
                </c:pt>
                <c:pt idx="6">
                  <c:v>Учеба меня тяготит, портит настроение. </c:v>
                </c:pt>
                <c:pt idx="7">
                  <c:v>С опасением, что не выучил урок </c:v>
                </c:pt>
                <c:pt idx="8">
                  <c:v>Мне безразлично </c:v>
                </c:pt>
              </c:strCache>
            </c:strRef>
          </c:cat>
          <c:val>
            <c:numRef>
              <c:f>Лист1!$B$2:$J$2</c:f>
              <c:numCache>
                <c:formatCode>General</c:formatCode>
                <c:ptCount val="9"/>
                <c:pt idx="0">
                  <c:v>8</c:v>
                </c:pt>
                <c:pt idx="1">
                  <c:v>22</c:v>
                </c:pt>
                <c:pt idx="2">
                  <c:v>4</c:v>
                </c:pt>
                <c:pt idx="3">
                  <c:v>6</c:v>
                </c:pt>
                <c:pt idx="4">
                  <c:v>4</c:v>
                </c:pt>
                <c:pt idx="5">
                  <c:v>28</c:v>
                </c:pt>
                <c:pt idx="6">
                  <c:v>4</c:v>
                </c:pt>
                <c:pt idx="7">
                  <c:v>3</c:v>
                </c:pt>
                <c:pt idx="8">
                  <c:v>4</c:v>
                </c:pt>
              </c:numCache>
            </c:numRef>
          </c:val>
        </c:ser>
        <c:ser>
          <c:idx val="1"/>
          <c:order val="1"/>
          <c:tx>
            <c:strRef>
              <c:f>Лист1!$A$3</c:f>
              <c:strCache>
                <c:ptCount val="1"/>
                <c:pt idx="0">
                  <c:v>редко</c:v>
                </c:pt>
              </c:strCache>
            </c:strRef>
          </c:tx>
          <c:cat>
            <c:strRef>
              <c:f>Лист1!$B$1:$J$1</c:f>
              <c:strCache>
                <c:ptCount val="9"/>
                <c:pt idx="0">
                  <c:v>С удовольствием. </c:v>
                </c:pt>
                <c:pt idx="1">
                  <c:v>С радостью, что встречу друзей. </c:v>
                </c:pt>
                <c:pt idx="2">
                  <c:v>С желанием получить новые знания. </c:v>
                </c:pt>
                <c:pt idx="3">
                  <c:v>С опасением встретить вредного учителя. </c:v>
                </c:pt>
                <c:pt idx="4">
                  <c:v>Боюсь не справиться с контрольной. </c:v>
                </c:pt>
                <c:pt idx="5">
                  <c:v>Иду потому, что так надо. </c:v>
                </c:pt>
                <c:pt idx="6">
                  <c:v>Учеба меня тяготит, портит настроение. </c:v>
                </c:pt>
                <c:pt idx="7">
                  <c:v>С опасением, что не выучил урок </c:v>
                </c:pt>
                <c:pt idx="8">
                  <c:v>Мне безразлично </c:v>
                </c:pt>
              </c:strCache>
            </c:strRef>
          </c:cat>
          <c:val>
            <c:numRef>
              <c:f>Лист1!$B$3:$J$3</c:f>
              <c:numCache>
                <c:formatCode>General</c:formatCode>
                <c:ptCount val="9"/>
                <c:pt idx="0">
                  <c:v>20</c:v>
                </c:pt>
                <c:pt idx="1">
                  <c:v>6</c:v>
                </c:pt>
                <c:pt idx="2">
                  <c:v>24</c:v>
                </c:pt>
                <c:pt idx="3">
                  <c:v>16</c:v>
                </c:pt>
                <c:pt idx="4">
                  <c:v>22</c:v>
                </c:pt>
                <c:pt idx="5">
                  <c:v>2</c:v>
                </c:pt>
                <c:pt idx="6">
                  <c:v>12</c:v>
                </c:pt>
                <c:pt idx="7">
                  <c:v>15</c:v>
                </c:pt>
                <c:pt idx="8">
                  <c:v>20</c:v>
                </c:pt>
              </c:numCache>
            </c:numRef>
          </c:val>
        </c:ser>
        <c:ser>
          <c:idx val="2"/>
          <c:order val="2"/>
          <c:tx>
            <c:strRef>
              <c:f>Лист1!$A$4</c:f>
              <c:strCache>
                <c:ptCount val="1"/>
                <c:pt idx="0">
                  <c:v>иногда</c:v>
                </c:pt>
              </c:strCache>
            </c:strRef>
          </c:tx>
          <c:cat>
            <c:strRef>
              <c:f>Лист1!$B$1:$J$1</c:f>
              <c:strCache>
                <c:ptCount val="9"/>
                <c:pt idx="0">
                  <c:v>С удовольствием. </c:v>
                </c:pt>
                <c:pt idx="1">
                  <c:v>С радостью, что встречу друзей. </c:v>
                </c:pt>
                <c:pt idx="2">
                  <c:v>С желанием получить новые знания. </c:v>
                </c:pt>
                <c:pt idx="3">
                  <c:v>С опасением встретить вредного учителя. </c:v>
                </c:pt>
                <c:pt idx="4">
                  <c:v>Боюсь не справиться с контрольной. </c:v>
                </c:pt>
                <c:pt idx="5">
                  <c:v>Иду потому, что так надо. </c:v>
                </c:pt>
                <c:pt idx="6">
                  <c:v>Учеба меня тяготит, портит настроение. </c:v>
                </c:pt>
                <c:pt idx="7">
                  <c:v>С опасением, что не выучил урок </c:v>
                </c:pt>
                <c:pt idx="8">
                  <c:v>Мне безразлично </c:v>
                </c:pt>
              </c:strCache>
            </c:strRef>
          </c:cat>
          <c:val>
            <c:numRef>
              <c:f>Лист1!$B$4:$J$4</c:f>
              <c:numCache>
                <c:formatCode>General</c:formatCode>
                <c:ptCount val="9"/>
                <c:pt idx="0">
                  <c:v>12</c:v>
                </c:pt>
                <c:pt idx="1">
                  <c:v>2</c:v>
                </c:pt>
                <c:pt idx="2">
                  <c:v>2</c:v>
                </c:pt>
                <c:pt idx="3">
                  <c:v>8</c:v>
                </c:pt>
                <c:pt idx="4">
                  <c:v>4</c:v>
                </c:pt>
                <c:pt idx="5">
                  <c:v>0</c:v>
                </c:pt>
                <c:pt idx="6">
                  <c:v>14</c:v>
                </c:pt>
                <c:pt idx="7">
                  <c:v>12</c:v>
                </c:pt>
                <c:pt idx="8">
                  <c:v>6</c:v>
                </c:pt>
              </c:numCache>
            </c:numRef>
          </c:val>
        </c:ser>
        <c:shape val="cylinder"/>
        <c:axId val="73000448"/>
        <c:axId val="73001984"/>
        <c:axId val="0"/>
      </c:bar3DChart>
      <c:catAx>
        <c:axId val="73000448"/>
        <c:scaling>
          <c:orientation val="minMax"/>
        </c:scaling>
        <c:axPos val="b"/>
        <c:tickLblPos val="nextTo"/>
        <c:crossAx val="73001984"/>
        <c:crosses val="autoZero"/>
        <c:auto val="1"/>
        <c:lblAlgn val="ctr"/>
        <c:lblOffset val="100"/>
      </c:catAx>
      <c:valAx>
        <c:axId val="73001984"/>
        <c:scaling>
          <c:orientation val="minMax"/>
        </c:scaling>
        <c:axPos val="l"/>
        <c:majorGridlines/>
        <c:numFmt formatCode="General" sourceLinked="1"/>
        <c:tickLblPos val="nextTo"/>
        <c:crossAx val="73000448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20.10.2010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20.10.2010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20.10.2010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20.10.2010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20.10.2010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20.10.2010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20.10.2010</a:t>
            </a:fld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20.10.2010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20.10.2010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20.10.2010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5B106E36-FD25-4E2D-B0AA-010F637433A0}" type="datetimeFigureOut">
              <a:rPr lang="ru-RU" smtClean="0"/>
              <a:pPr/>
              <a:t>20.10.2010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20.10.2010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1772816"/>
            <a:ext cx="8496944" cy="1584177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/>
              <a:t>«Ситуация успеха»  на уроке</a:t>
            </a:r>
            <a:endParaRPr lang="ru-RU" sz="36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260648"/>
            <a:ext cx="8568952" cy="1440160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МОУ  «Средняя общеобразовательная школа  № 17   г Вольска»</a:t>
            </a:r>
          </a:p>
          <a:p>
            <a:pPr algn="ctr"/>
            <a:endParaRPr lang="ru-RU" sz="2400" b="1" dirty="0" smtClean="0">
              <a:solidFill>
                <a:schemeClr val="tx1"/>
              </a:solidFill>
            </a:endParaRPr>
          </a:p>
          <a:p>
            <a:pPr algn="ctr"/>
            <a:endParaRPr lang="ru-RU" sz="2400" b="1" dirty="0" smtClean="0">
              <a:solidFill>
                <a:schemeClr val="tx1"/>
              </a:solidFill>
            </a:endParaRPr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2411760" y="6165304"/>
            <a:ext cx="6552728" cy="504056"/>
          </a:xfrm>
          <a:prstGeom prst="rect">
            <a:avLst/>
          </a:prstGeom>
        </p:spPr>
        <p:txBody>
          <a:bodyPr vert="horz" anchor="t">
            <a:normAutofit lnSpcReduction="10000"/>
          </a:bodyPr>
          <a:lstStyle/>
          <a:p>
            <a:pPr marL="0" marR="36576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lang="ru-RU" sz="1400" dirty="0" smtClean="0">
                <a:ln>
                  <a:solidFill>
                    <a:schemeClr val="bg2"/>
                  </a:solidFill>
                </a:ln>
                <a:solidFill>
                  <a:schemeClr val="bg1"/>
                </a:solidFill>
              </a:rPr>
              <a:t>Подготовила социальный педагог Дунюшина Т. Г.</a:t>
            </a:r>
          </a:p>
          <a:p>
            <a:pPr marL="0" marR="36576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ru-RU" sz="1400" i="0" u="none" strike="noStrike" kern="1200" cap="none" spc="0" normalizeH="0" baseline="0" noProof="0" dirty="0" smtClean="0">
                <a:ln>
                  <a:solidFill>
                    <a:schemeClr val="bg2"/>
                  </a:solidFill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            20.11.2010 г.</a:t>
            </a:r>
            <a:endParaRPr kumimoji="0" lang="ru-RU" sz="1400" i="0" u="none" strike="noStrike" kern="1200" cap="none" spc="0" normalizeH="0" baseline="0" noProof="0" dirty="0">
              <a:ln>
                <a:solidFill>
                  <a:schemeClr val="bg2"/>
                </a:solidFill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026" name="Picture 2" descr="F:\121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3510854"/>
            <a:ext cx="2520280" cy="228154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dirty="0" smtClean="0"/>
              <a:t>3. </a:t>
            </a:r>
            <a:r>
              <a:rPr lang="ru-RU" sz="3600" b="1" i="1" dirty="0" smtClean="0"/>
              <a:t>Ключевой момент</a:t>
            </a:r>
            <a:r>
              <a:rPr lang="ru-RU" sz="3600" b="1" dirty="0" smtClean="0"/>
              <a:t> </a:t>
            </a:r>
            <a:endParaRPr lang="ru-RU" sz="3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— высокая мотивация предлагаемых действий: </a:t>
            </a:r>
          </a:p>
          <a:p>
            <a:pPr>
              <a:buFont typeface="Wingdings" pitchFamily="2" charset="2"/>
              <a:buChar char="§"/>
            </a:pPr>
            <a:r>
              <a:rPr lang="ru-RU" dirty="0" smtClean="0"/>
              <a:t>во имя чего? </a:t>
            </a:r>
          </a:p>
          <a:p>
            <a:pPr>
              <a:buFont typeface="Wingdings" pitchFamily="2" charset="2"/>
              <a:buChar char="§"/>
            </a:pPr>
            <a:r>
              <a:rPr lang="ru-RU" dirty="0" smtClean="0"/>
              <a:t>ради чего? </a:t>
            </a:r>
          </a:p>
          <a:p>
            <a:pPr>
              <a:buFont typeface="Wingdings" pitchFamily="2" charset="2"/>
              <a:buChar char="§"/>
            </a:pPr>
            <a:r>
              <a:rPr lang="ru-RU" dirty="0" smtClean="0"/>
              <a:t>зачем?</a:t>
            </a: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600" b="1" dirty="0" smtClean="0"/>
              <a:t>4. </a:t>
            </a:r>
            <a:r>
              <a:rPr lang="ru-RU" sz="3600" b="1" i="1" dirty="0" smtClean="0"/>
              <a:t>Реальная помощь в продвижении к успеху</a:t>
            </a:r>
            <a:r>
              <a:rPr lang="ru-RU" sz="3600" b="1" dirty="0" smtClean="0"/>
              <a:t> </a:t>
            </a:r>
            <a:endParaRPr lang="ru-RU" sz="3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— скрытая инструкция деятельности, посылаемая субъекту для инициирования мыслительного образа предстоящей деятельности и пути ее выполнения.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dirty="0" smtClean="0"/>
              <a:t>5. </a:t>
            </a:r>
            <a:r>
              <a:rPr lang="ru-RU" sz="3600" b="1" i="1" dirty="0" smtClean="0"/>
              <a:t>Краткое экспрессивное воздействие</a:t>
            </a:r>
            <a:r>
              <a:rPr lang="ru-RU" sz="3600" b="1" dirty="0" smtClean="0"/>
              <a:t> </a:t>
            </a:r>
            <a:endParaRPr lang="ru-RU" sz="3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— педагогическое внушение, собранное в яркий фокус   (За дело! При­ступаем!)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/>
              <a:t>6. </a:t>
            </a:r>
            <a:r>
              <a:rPr lang="ru-RU" sz="3600" b="1" i="1" dirty="0" smtClean="0"/>
              <a:t>Педагогическая поддержка</a:t>
            </a:r>
            <a:r>
              <a:rPr lang="ru-RU" sz="3600" b="1" dirty="0" smtClean="0"/>
              <a:t> </a:t>
            </a:r>
            <a:endParaRPr lang="ru-RU" sz="3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В процессе выполнения работы: </a:t>
            </a:r>
          </a:p>
          <a:p>
            <a:pPr>
              <a:buFont typeface="Wingdings" pitchFamily="2" charset="2"/>
              <a:buChar char="§"/>
            </a:pPr>
            <a:r>
              <a:rPr lang="ru-RU" dirty="0" smtClean="0"/>
              <a:t>краткие реплики </a:t>
            </a:r>
          </a:p>
          <a:p>
            <a:pPr>
              <a:buFont typeface="Wingdings" pitchFamily="2" charset="2"/>
              <a:buChar char="§"/>
            </a:pPr>
            <a:r>
              <a:rPr lang="ru-RU" dirty="0" smtClean="0"/>
              <a:t>мимические жесты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            </a:t>
            </a:r>
            <a:r>
              <a:rPr lang="ru-RU" sz="3600" b="1" dirty="0" smtClean="0"/>
              <a:t>    </a:t>
            </a:r>
            <a:r>
              <a:rPr lang="ru-RU" sz="3600" b="1" i="1" dirty="0" smtClean="0"/>
              <a:t>Оценивание</a:t>
            </a:r>
            <a:r>
              <a:rPr lang="ru-RU" sz="3600" b="1" dirty="0" smtClean="0"/>
              <a:t> </a:t>
            </a:r>
            <a:endParaRPr lang="ru-RU" sz="3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— оценка не производится в целом, она не произносится «сверху», она ставит акцент на деталях выполненной работы.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u="sng" dirty="0" smtClean="0"/>
              <a:t>Самооценка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-дети могут придерживаться высокого или низкого мнения о себе, в зависимости от собственного успеха и оценок окружающих людей.</a:t>
            </a:r>
            <a:endParaRPr lang="ru-RU" dirty="0"/>
          </a:p>
        </p:txBody>
      </p:sp>
      <p:pic>
        <p:nvPicPr>
          <p:cNvPr id="9218" name="Picture 2" descr="D:\Documents and Settings\Цементник\Мои документы\Мои рисунки\im\C09-3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4149080"/>
            <a:ext cx="2311751" cy="2155514"/>
          </a:xfrm>
          <a:prstGeom prst="rect">
            <a:avLst/>
          </a:prstGeom>
          <a:noFill/>
        </p:spPr>
      </p:pic>
      <p:pic>
        <p:nvPicPr>
          <p:cNvPr id="9221" name="Picture 5" descr="D:\Documents and Settings\Цементник\Мои документы\Мои рисунки\im\C09-2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31840" y="3212976"/>
            <a:ext cx="2865313" cy="3401176"/>
          </a:xfrm>
          <a:prstGeom prst="rect">
            <a:avLst/>
          </a:prstGeom>
          <a:noFill/>
        </p:spPr>
      </p:pic>
      <p:pic>
        <p:nvPicPr>
          <p:cNvPr id="9222" name="Picture 6" descr="D:\Documents and Settings\Цементник\Мои документы\Мои рисунки\im\C09-34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56176" y="4077072"/>
            <a:ext cx="2673722" cy="2413893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51520" y="332656"/>
            <a:ext cx="8712968" cy="612215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В  детстве ребенок судит о себе по четырем главным критериям:                                     </a:t>
            </a:r>
          </a:p>
          <a:p>
            <a:pPr>
              <a:buNone/>
            </a:pPr>
            <a:r>
              <a:rPr lang="ru-RU" dirty="0" smtClean="0"/>
              <a:t>  </a:t>
            </a:r>
            <a:endParaRPr lang="ru-RU" b="1" u="sng" dirty="0" smtClean="0">
              <a:solidFill>
                <a:schemeClr val="accent1"/>
              </a:solidFill>
            </a:endParaRPr>
          </a:p>
          <a:p>
            <a:pPr>
              <a:buNone/>
            </a:pPr>
            <a:r>
              <a:rPr lang="ru-RU" b="1" u="sng" dirty="0" smtClean="0">
                <a:solidFill>
                  <a:schemeClr val="accent1"/>
                </a:solidFill>
              </a:rPr>
              <a:t> </a:t>
            </a:r>
            <a:r>
              <a:rPr lang="ru-RU" b="1" i="1" u="sng" dirty="0" smtClean="0">
                <a:solidFill>
                  <a:schemeClr val="accent1"/>
                </a:solidFill>
              </a:rPr>
              <a:t>когнитивная   </a:t>
            </a:r>
            <a:r>
              <a:rPr lang="ru-RU" i="1" dirty="0" smtClean="0"/>
              <a:t>компетентность</a:t>
            </a:r>
            <a:r>
              <a:rPr lang="ru-RU" dirty="0" smtClean="0"/>
              <a:t>: способность решать проблемы и  достигать поставленных целей;</a:t>
            </a:r>
          </a:p>
          <a:p>
            <a:pPr>
              <a:buNone/>
            </a:pPr>
            <a:r>
              <a:rPr lang="ru-RU" dirty="0" smtClean="0">
                <a:solidFill>
                  <a:schemeClr val="accent1"/>
                </a:solidFill>
              </a:rPr>
              <a:t> </a:t>
            </a:r>
            <a:r>
              <a:rPr lang="ru-RU" b="1" i="1" u="sng" dirty="0" smtClean="0">
                <a:solidFill>
                  <a:schemeClr val="accent1"/>
                </a:solidFill>
              </a:rPr>
              <a:t>социальная   </a:t>
            </a:r>
            <a:r>
              <a:rPr lang="ru-RU" i="1" dirty="0" smtClean="0"/>
              <a:t>компетентность</a:t>
            </a:r>
            <a:r>
              <a:rPr lang="ru-RU" dirty="0" smtClean="0"/>
              <a:t>: способность поддерживать отношения с другими людьми;</a:t>
            </a:r>
          </a:p>
          <a:p>
            <a:pPr>
              <a:buNone/>
            </a:pPr>
            <a:r>
              <a:rPr lang="ru-RU" b="1" i="1" u="sng" dirty="0" smtClean="0">
                <a:solidFill>
                  <a:schemeClr val="accent1"/>
                </a:solidFill>
              </a:rPr>
              <a:t>физическая   </a:t>
            </a:r>
            <a:r>
              <a:rPr lang="ru-RU" i="1" dirty="0" smtClean="0"/>
              <a:t>компетентность:</a:t>
            </a:r>
            <a:r>
              <a:rPr lang="ru-RU" dirty="0" smtClean="0"/>
              <a:t> «что я умею или не умею делать» - бегать, прыгать и т.д.;</a:t>
            </a:r>
          </a:p>
          <a:p>
            <a:pPr>
              <a:buNone/>
            </a:pPr>
            <a:r>
              <a:rPr lang="ru-RU" b="1" i="1" u="sng" dirty="0" smtClean="0">
                <a:solidFill>
                  <a:schemeClr val="accent1"/>
                </a:solidFill>
              </a:rPr>
              <a:t>кодекс поведения</a:t>
            </a:r>
            <a:r>
              <a:rPr lang="ru-RU" i="1" dirty="0" smtClean="0">
                <a:solidFill>
                  <a:schemeClr val="accent1"/>
                </a:solidFill>
              </a:rPr>
              <a:t>:</a:t>
            </a:r>
            <a:r>
              <a:rPr lang="ru-RU" dirty="0" smtClean="0">
                <a:solidFill>
                  <a:schemeClr val="accent1"/>
                </a:solidFill>
              </a:rPr>
              <a:t> </a:t>
            </a:r>
            <a:r>
              <a:rPr lang="ru-RU" dirty="0" smtClean="0"/>
              <a:t>  «хороший ли я мальчик (девочка)?»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51520" y="1700808"/>
            <a:ext cx="8229600" cy="3203848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Самосознание человека во многом обусловлено реакциями окружающих людей. Таким образом, другие люди играют  роль «зеркала», смотрясь в которое, мы можем судить о самих себе.</a:t>
            </a:r>
          </a:p>
          <a:p>
            <a:endParaRPr lang="ru-RU" dirty="0"/>
          </a:p>
        </p:txBody>
      </p:sp>
      <p:pic>
        <p:nvPicPr>
          <p:cNvPr id="3074" name="Picture 2" descr="F:\summi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8144" y="3554342"/>
            <a:ext cx="3275856" cy="3303657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F:\427367_1792-0x600.jpg"/>
          <p:cNvPicPr>
            <a:picLocks noChangeAspect="1" noChangeArrowheads="1"/>
          </p:cNvPicPr>
          <p:nvPr/>
        </p:nvPicPr>
        <p:blipFill>
          <a:blip r:embed="rId2" cstate="print"/>
          <a:srcRect b="9403"/>
          <a:stretch>
            <a:fillRect/>
          </a:stretch>
        </p:blipFill>
        <p:spPr bwMode="auto">
          <a:xfrm>
            <a:off x="0" y="-27384"/>
            <a:ext cx="9143999" cy="6885384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67494"/>
            <a:ext cx="8507288" cy="1001266"/>
          </a:xfrm>
        </p:spPr>
        <p:txBody>
          <a:bodyPr>
            <a:noAutofit/>
          </a:bodyPr>
          <a:lstStyle/>
          <a:p>
            <a:pPr algn="ctr"/>
            <a:r>
              <a:rPr lang="ru-RU" sz="4000" b="1" i="1" u="sng" dirty="0" smtClean="0">
                <a:solidFill>
                  <a:schemeClr val="tx1"/>
                </a:solidFill>
              </a:rPr>
              <a:t>«Обучение и воспитание успехом» </a:t>
            </a:r>
            <a:endParaRPr lang="ru-RU" sz="4000" b="1" i="1" u="sng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Группа 1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556792"/>
            <a:ext cx="8229600" cy="489801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Проанализировать предложенные действия педагога и выбрать из них только те, которые способствуют созданию на уроке ситуации успеха.   При необходимости предложите свои варианты действий учителя для создания ситуации успеха.</a:t>
            </a:r>
          </a:p>
          <a:p>
            <a:pPr>
              <a:buNone/>
            </a:pPr>
            <a:r>
              <a:rPr lang="ru-RU" dirty="0" smtClean="0"/>
              <a:t>Данная группа при проведении своей презентации работы будет наклеивать заполненные карточки на паруса - это олицетворение попутного ветра, который двигает ко­рабль вперед.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476672"/>
            <a:ext cx="8784976" cy="93610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 smtClean="0"/>
              <a:t>Настроение, с которым дети идут в школу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23528" y="1556790"/>
          <a:ext cx="8640960" cy="5251453"/>
        </p:xfrm>
        <a:graphic>
          <a:graphicData uri="http://schemas.openxmlformats.org/drawingml/2006/table">
            <a:tbl>
              <a:tblPr/>
              <a:tblGrid>
                <a:gridCol w="4599473"/>
                <a:gridCol w="1402244"/>
                <a:gridCol w="1402244"/>
                <a:gridCol w="1236999"/>
              </a:tblGrid>
              <a:tr h="84009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Tahoma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Calibri"/>
                          <a:ea typeface="Times New Roman"/>
                          <a:cs typeface="Times New Roman"/>
                        </a:rPr>
                        <a:t>Настроение</a:t>
                      </a:r>
                    </a:p>
                  </a:txBody>
                  <a:tcPr marL="44332" marR="443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Calibri"/>
                          <a:ea typeface="Times New Roman"/>
                          <a:cs typeface="Times New Roman"/>
                        </a:rPr>
                        <a:t>часто</a:t>
                      </a:r>
                    </a:p>
                  </a:txBody>
                  <a:tcPr marL="44332" marR="443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Calibri"/>
                          <a:ea typeface="Times New Roman"/>
                          <a:cs typeface="Times New Roman"/>
                        </a:rPr>
                        <a:t>редко</a:t>
                      </a:r>
                    </a:p>
                  </a:txBody>
                  <a:tcPr marL="44332" marR="443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Calibri"/>
                          <a:ea typeface="Times New Roman"/>
                          <a:cs typeface="Times New Roman"/>
                        </a:rPr>
                        <a:t>никогда</a:t>
                      </a:r>
                    </a:p>
                  </a:txBody>
                  <a:tcPr marL="44332" marR="443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004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latin typeface="Tahoma"/>
                          <a:ea typeface="Times New Roman"/>
                          <a:cs typeface="Times New Roman"/>
                        </a:rPr>
                        <a:t>С удовольствием.                                                                               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332" marR="443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Calibri"/>
                          <a:ea typeface="Times New Roman"/>
                          <a:cs typeface="Times New Roman"/>
                        </a:rPr>
                        <a:t>8</a:t>
                      </a:r>
                    </a:p>
                  </a:txBody>
                  <a:tcPr marL="44332" marR="443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Calibri"/>
                          <a:ea typeface="Times New Roman"/>
                          <a:cs typeface="Times New Roman"/>
                        </a:rPr>
                        <a:t>20</a:t>
                      </a:r>
                    </a:p>
                  </a:txBody>
                  <a:tcPr marL="44332" marR="443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Calibri"/>
                          <a:ea typeface="Times New Roman"/>
                          <a:cs typeface="Times New Roman"/>
                        </a:rPr>
                        <a:t>12</a:t>
                      </a:r>
                    </a:p>
                  </a:txBody>
                  <a:tcPr marL="44332" marR="443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004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latin typeface="Tahoma"/>
                          <a:ea typeface="Times New Roman"/>
                          <a:cs typeface="Times New Roman"/>
                        </a:rPr>
                        <a:t>С радостью, что встречу друзей.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332" marR="443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ru-RU" sz="1800" dirty="0" smtClean="0"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332" marR="443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Calibri"/>
                          <a:ea typeface="Times New Roman"/>
                          <a:cs typeface="Times New Roman"/>
                        </a:rPr>
                        <a:t>6</a:t>
                      </a:r>
                    </a:p>
                  </a:txBody>
                  <a:tcPr marL="44332" marR="443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44332" marR="443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004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latin typeface="Tahoma"/>
                          <a:ea typeface="Times New Roman"/>
                          <a:cs typeface="Times New Roman"/>
                        </a:rPr>
                        <a:t>С желанием получить новые знания.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332" marR="443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Calibri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44332" marR="443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Calibri"/>
                          <a:ea typeface="Times New Roman"/>
                          <a:cs typeface="Times New Roman"/>
                        </a:rPr>
                        <a:t>24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332" marR="443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44332" marR="443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004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latin typeface="Tahoma"/>
                          <a:ea typeface="Times New Roman"/>
                          <a:cs typeface="Times New Roman"/>
                        </a:rPr>
                        <a:t>С опасением встретить вредного учителя.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332" marR="443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Calibri"/>
                          <a:ea typeface="Times New Roman"/>
                          <a:cs typeface="Times New Roman"/>
                        </a:rPr>
                        <a:t>6</a:t>
                      </a:r>
                    </a:p>
                  </a:txBody>
                  <a:tcPr marL="44332" marR="443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r>
                        <a:rPr lang="ru-RU" sz="1800" dirty="0" smtClean="0">
                          <a:latin typeface="Calibri"/>
                          <a:ea typeface="Times New Roman"/>
                          <a:cs typeface="Times New Roman"/>
                        </a:rPr>
                        <a:t>6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332" marR="443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Calibri"/>
                          <a:ea typeface="Times New Roman"/>
                          <a:cs typeface="Times New Roman"/>
                        </a:rPr>
                        <a:t>8</a:t>
                      </a:r>
                    </a:p>
                  </a:txBody>
                  <a:tcPr marL="44332" marR="443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004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latin typeface="Tahoma"/>
                          <a:ea typeface="Times New Roman"/>
                          <a:cs typeface="Times New Roman"/>
                        </a:rPr>
                        <a:t>Боюсь не справиться с контрольной.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332" marR="443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Calibri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44332" marR="443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Calibri"/>
                          <a:ea typeface="Times New Roman"/>
                          <a:cs typeface="Times New Roman"/>
                        </a:rPr>
                        <a:t>22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332" marR="443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Calibri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44332" marR="443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004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latin typeface="Tahoma"/>
                          <a:ea typeface="Times New Roman"/>
                          <a:cs typeface="Times New Roman"/>
                        </a:rPr>
                        <a:t>Иду потому, что так надо.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332" marR="443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Calibri"/>
                          <a:ea typeface="Times New Roman"/>
                          <a:cs typeface="Times New Roman"/>
                        </a:rPr>
                        <a:t>28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332" marR="443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44332" marR="443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44332" marR="443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004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latin typeface="Tahoma"/>
                          <a:ea typeface="Times New Roman"/>
                          <a:cs typeface="Times New Roman"/>
                        </a:rPr>
                        <a:t>С тревогой, ведь встреча с личным врагом.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332" marR="443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Calibri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44332" marR="443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Calibri"/>
                          <a:ea typeface="Times New Roman"/>
                          <a:cs typeface="Times New Roman"/>
                        </a:rPr>
                        <a:t>12</a:t>
                      </a:r>
                    </a:p>
                  </a:txBody>
                  <a:tcPr marL="44332" marR="443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r>
                        <a:rPr lang="ru-RU" sz="1800" dirty="0" smtClean="0">
                          <a:latin typeface="Calibri"/>
                          <a:ea typeface="Times New Roman"/>
                          <a:cs typeface="Times New Roman"/>
                        </a:rPr>
                        <a:t>4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332" marR="443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004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latin typeface="Tahoma"/>
                          <a:ea typeface="Times New Roman"/>
                          <a:cs typeface="Times New Roman"/>
                        </a:rPr>
                        <a:t>Учеба меня тяготит, портит настроение.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332" marR="443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44332" marR="443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Calibri"/>
                          <a:ea typeface="Times New Roman"/>
                          <a:cs typeface="Times New Roman"/>
                        </a:rPr>
                        <a:t>15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332" marR="443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Calibri"/>
                          <a:ea typeface="Times New Roman"/>
                          <a:cs typeface="Times New Roman"/>
                        </a:rPr>
                        <a:t>12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332" marR="443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004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latin typeface="Tahoma"/>
                          <a:ea typeface="Times New Roman"/>
                          <a:cs typeface="Times New Roman"/>
                        </a:rPr>
                        <a:t>С опасением, что не выучил урок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332" marR="443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Calibri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44332" marR="443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Calibri"/>
                          <a:ea typeface="Times New Roman"/>
                          <a:cs typeface="Times New Roman"/>
                        </a:rPr>
                        <a:t>20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332" marR="443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Calibri"/>
                          <a:ea typeface="Times New Roman"/>
                          <a:cs typeface="Times New Roman"/>
                        </a:rPr>
                        <a:t>6</a:t>
                      </a:r>
                    </a:p>
                  </a:txBody>
                  <a:tcPr marL="44332" marR="443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004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ahoma"/>
                          <a:ea typeface="Times New Roman"/>
                          <a:cs typeface="Times New Roman"/>
                        </a:rPr>
                        <a:t>Мне безразлично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332" marR="443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Calibri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44332" marR="443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Calibri"/>
                          <a:ea typeface="Times New Roman"/>
                          <a:cs typeface="Times New Roman"/>
                        </a:rPr>
                        <a:t>24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332" marR="443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332" marR="443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124744"/>
            <a:ext cx="8229600" cy="5733256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endParaRPr lang="ru-RU" b="1" dirty="0" smtClean="0"/>
          </a:p>
          <a:p>
            <a:pPr>
              <a:buNone/>
            </a:pPr>
            <a:r>
              <a:rPr lang="ru-RU" dirty="0" smtClean="0"/>
              <a:t>1. Останавливаем внимание на негативном.</a:t>
            </a:r>
          </a:p>
          <a:p>
            <a:pPr>
              <a:buNone/>
            </a:pPr>
            <a:r>
              <a:rPr lang="ru-RU" dirty="0" smtClean="0"/>
              <a:t>2. Улыбка, добрый взгляд.</a:t>
            </a:r>
          </a:p>
          <a:p>
            <a:pPr>
              <a:buNone/>
            </a:pPr>
            <a:r>
              <a:rPr lang="ru-RU" dirty="0" smtClean="0"/>
              <a:t>3. Интерес с каждому ученику, великодушие по отно­шению к любому.</a:t>
            </a:r>
          </a:p>
          <a:p>
            <a:pPr>
              <a:buNone/>
            </a:pPr>
            <a:r>
              <a:rPr lang="ru-RU" dirty="0" smtClean="0"/>
              <a:t>4. Дает прозвища (плохой, ленивый и т. п.)</a:t>
            </a:r>
          </a:p>
          <a:p>
            <a:pPr>
              <a:buNone/>
            </a:pPr>
            <a:r>
              <a:rPr lang="ru-RU" dirty="0" smtClean="0"/>
              <a:t>5. Сравнение одного ребенка с другим,</a:t>
            </a:r>
          </a:p>
          <a:p>
            <a:pPr>
              <a:buNone/>
            </a:pPr>
            <a:r>
              <a:rPr lang="ru-RU" dirty="0" smtClean="0"/>
              <a:t>6. Отмечает «персональную исключительность».</a:t>
            </a:r>
          </a:p>
          <a:p>
            <a:pPr>
              <a:buNone/>
            </a:pPr>
            <a:r>
              <a:rPr lang="ru-RU" dirty="0" smtClean="0"/>
              <a:t>7. Аргументирует надобность действий.</a:t>
            </a:r>
          </a:p>
          <a:p>
            <a:pPr>
              <a:buNone/>
            </a:pPr>
            <a:r>
              <a:rPr lang="ru-RU" dirty="0" smtClean="0"/>
              <a:t>8. Учит алгоритму действий.</a:t>
            </a:r>
          </a:p>
          <a:p>
            <a:pPr>
              <a:buNone/>
            </a:pPr>
            <a:r>
              <a:rPr lang="ru-RU" dirty="0" smtClean="0"/>
              <a:t>9. Оценка действий ученика с акцентом на детали. </a:t>
            </a:r>
          </a:p>
          <a:p>
            <a:pPr>
              <a:buNone/>
            </a:pPr>
            <a:r>
              <a:rPr lang="ru-RU" dirty="0" smtClean="0"/>
              <a:t>10. Учитель много говорит за детей.</a:t>
            </a:r>
          </a:p>
          <a:p>
            <a:pPr>
              <a:buNone/>
            </a:pPr>
            <a:r>
              <a:rPr lang="ru-RU" dirty="0" smtClean="0"/>
              <a:t>11. Высказывает  недовольство учеником, группой.</a:t>
            </a:r>
          </a:p>
          <a:p>
            <a:pPr>
              <a:buNone/>
            </a:pPr>
            <a:r>
              <a:rPr lang="ru-RU" dirty="0" smtClean="0"/>
              <a:t>12. Вера в способности ученика.</a:t>
            </a:r>
          </a:p>
          <a:p>
            <a:pPr>
              <a:buNone/>
            </a:pPr>
            <a:r>
              <a:rPr lang="ru-RU" dirty="0" smtClean="0"/>
              <a:t>13. Предупреждение и угрозы при невыполнении тре­бований.</a:t>
            </a:r>
          </a:p>
          <a:p>
            <a:pPr>
              <a:buNone/>
            </a:pPr>
            <a:r>
              <a:rPr lang="ru-RU" dirty="0" smtClean="0"/>
              <a:t>14. ..............................................................................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619672" y="404664"/>
            <a:ext cx="547997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dirty="0" smtClean="0"/>
              <a:t>1 группа     </a:t>
            </a:r>
            <a:r>
              <a:rPr lang="ru-RU" b="1" dirty="0" smtClean="0"/>
              <a:t>ДЕЙСТВИЯ ПЕДАГОГА НА УРОКЕ</a:t>
            </a:r>
          </a:p>
        </p:txBody>
      </p:sp>
      <p:pic>
        <p:nvPicPr>
          <p:cNvPr id="6146" name="Picture 2" descr="F:\427367_1792-0x6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88640"/>
            <a:ext cx="930424" cy="1015008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Группа 2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556792"/>
            <a:ext cx="8229600" cy="4898016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Проанализировать предложенные действия педагога и выбрать из них только те, которые не способствуют созданию на уроке ситуации успеха.                                 При необходимости предложите свои варианты действий учителя, которые мешают созданию ситуации успеха.</a:t>
            </a:r>
          </a:p>
          <a:p>
            <a:pPr>
              <a:buNone/>
            </a:pPr>
            <a:r>
              <a:rPr lang="ru-RU" dirty="0" smtClean="0"/>
              <a:t>Данная группа при проведении презентации своей ра­боты будет прикреплять якоря, где написаны действия педагога, которые не способствуют созданию ситуации успеха. Это олицетворяет то что мешает эффективному обучению и мешает продвижению вперед корабля.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28800"/>
            <a:ext cx="8229600" cy="4826008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dirty="0" smtClean="0"/>
              <a:t>1. Останавливаем внимание на негативном.</a:t>
            </a:r>
          </a:p>
          <a:p>
            <a:pPr>
              <a:buNone/>
            </a:pPr>
            <a:r>
              <a:rPr lang="ru-RU" dirty="0" smtClean="0"/>
              <a:t>2. Улыбка, добрый взгляд.</a:t>
            </a:r>
          </a:p>
          <a:p>
            <a:pPr>
              <a:buNone/>
            </a:pPr>
            <a:r>
              <a:rPr lang="ru-RU" dirty="0" smtClean="0"/>
              <a:t>3. Интерес к каждому ученику, великодушие по отно­шению к любому.</a:t>
            </a:r>
          </a:p>
          <a:p>
            <a:pPr>
              <a:buNone/>
            </a:pPr>
            <a:r>
              <a:rPr lang="ru-RU" dirty="0" smtClean="0"/>
              <a:t>4. Дает прозвища (плохой, ленивый и т. п.)</a:t>
            </a:r>
          </a:p>
          <a:p>
            <a:pPr>
              <a:buNone/>
            </a:pPr>
            <a:r>
              <a:rPr lang="ru-RU" dirty="0" smtClean="0"/>
              <a:t>5. Сравнение одного ребенка с другим.</a:t>
            </a:r>
          </a:p>
          <a:p>
            <a:pPr>
              <a:buNone/>
            </a:pPr>
            <a:r>
              <a:rPr lang="ru-RU" dirty="0" smtClean="0"/>
              <a:t>6. Отмечает «персональную исключительность».</a:t>
            </a:r>
          </a:p>
          <a:p>
            <a:pPr>
              <a:buNone/>
            </a:pPr>
            <a:r>
              <a:rPr lang="ru-RU" dirty="0" smtClean="0"/>
              <a:t>7. Аргументирует надобность действий.</a:t>
            </a:r>
          </a:p>
          <a:p>
            <a:pPr>
              <a:buNone/>
            </a:pPr>
            <a:r>
              <a:rPr lang="ru-RU" dirty="0" smtClean="0"/>
              <a:t>8. Учит алгоритму действий.</a:t>
            </a:r>
          </a:p>
          <a:p>
            <a:pPr>
              <a:buNone/>
            </a:pPr>
            <a:r>
              <a:rPr lang="ru-RU" dirty="0" smtClean="0"/>
              <a:t>9. Оценка действий ученика с акцентом на детали.</a:t>
            </a:r>
          </a:p>
          <a:p>
            <a:pPr>
              <a:buNone/>
            </a:pPr>
            <a:r>
              <a:rPr lang="ru-RU" dirty="0" smtClean="0"/>
              <a:t>10. Учитель много говорит за детей.</a:t>
            </a:r>
          </a:p>
          <a:p>
            <a:pPr>
              <a:buNone/>
            </a:pPr>
            <a:r>
              <a:rPr lang="ru-RU" dirty="0" smtClean="0"/>
              <a:t>11.Высказывает недовольство учеником, группой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r>
              <a:rPr lang="ru-RU" dirty="0" smtClean="0"/>
              <a:t> 12. Вера в способности ученика.</a:t>
            </a:r>
          </a:p>
          <a:p>
            <a:pPr>
              <a:buNone/>
            </a:pPr>
            <a:r>
              <a:rPr lang="ru-RU" dirty="0" smtClean="0"/>
              <a:t>13. Предупреждение и угрозы при невыполнении тре­бований.</a:t>
            </a:r>
          </a:p>
          <a:p>
            <a:pPr>
              <a:buNone/>
            </a:pPr>
            <a:r>
              <a:rPr lang="ru-RU" dirty="0" smtClean="0"/>
              <a:t>14. ......................................;.......................................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7170" name="Picture 2" descr="F:\427367_1792-0x6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88640"/>
            <a:ext cx="936104" cy="1021205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2267744" y="404664"/>
            <a:ext cx="531460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dirty="0" smtClean="0"/>
              <a:t>2 группа         </a:t>
            </a:r>
            <a:r>
              <a:rPr lang="ru-RU" b="1" dirty="0" smtClean="0"/>
              <a:t>ДЕЙСТВИЯ ПЕДАГОГА НА УРОКЕ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Группа 3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Существует много способов поддержать ученика во время выполнения заданий на уроке.                                                  Эта поддержка нужна постоянно.</a:t>
            </a:r>
          </a:p>
          <a:p>
            <a:pPr>
              <a:buNone/>
            </a:pPr>
            <a:r>
              <a:rPr lang="ru-RU" dirty="0" smtClean="0"/>
              <a:t>Привести 20-25 возможных вариантов (спо­собов) сказать ученику «Ты молодец! Отлично!»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60648"/>
            <a:ext cx="8229600" cy="6336704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ru-RU" dirty="0" smtClean="0"/>
              <a:t>1. Продолжай также хорошо работать.</a:t>
            </a:r>
          </a:p>
          <a:p>
            <a:pPr>
              <a:buNone/>
            </a:pPr>
            <a:r>
              <a:rPr lang="ru-RU" dirty="0" smtClean="0"/>
              <a:t>2. Это достижение</a:t>
            </a:r>
          </a:p>
          <a:p>
            <a:pPr>
              <a:buNone/>
            </a:pPr>
            <a:r>
              <a:rPr lang="ru-RU" dirty="0" smtClean="0"/>
              <a:t>3. Я ценю то, что ты сделал!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4. ..........:...........</a:t>
            </a:r>
          </a:p>
          <a:p>
            <a:pPr>
              <a:buNone/>
            </a:pPr>
            <a:r>
              <a:rPr lang="ru-RU" dirty="0" smtClean="0"/>
              <a:t>5. ....................</a:t>
            </a:r>
          </a:p>
          <a:p>
            <a:pPr>
              <a:buNone/>
            </a:pPr>
            <a:r>
              <a:rPr lang="ru-RU" dirty="0" smtClean="0"/>
              <a:t>6……………..</a:t>
            </a:r>
          </a:p>
          <a:p>
            <a:pPr>
              <a:buNone/>
            </a:pPr>
            <a:r>
              <a:rPr lang="ru-RU" dirty="0" smtClean="0"/>
              <a:t>7……………..</a:t>
            </a:r>
          </a:p>
          <a:p>
            <a:pPr>
              <a:buNone/>
            </a:pPr>
            <a:r>
              <a:rPr lang="ru-RU" dirty="0" smtClean="0"/>
              <a:t>8……………..</a:t>
            </a:r>
          </a:p>
          <a:p>
            <a:pPr>
              <a:buNone/>
            </a:pPr>
            <a:r>
              <a:rPr lang="ru-RU" dirty="0" smtClean="0"/>
              <a:t>9……………..</a:t>
            </a:r>
          </a:p>
          <a:p>
            <a:pPr>
              <a:buNone/>
            </a:pPr>
            <a:r>
              <a:rPr lang="ru-RU" dirty="0" smtClean="0"/>
              <a:t>10……………</a:t>
            </a:r>
          </a:p>
          <a:p>
            <a:pPr>
              <a:buNone/>
            </a:pPr>
            <a:r>
              <a:rPr lang="ru-RU" dirty="0" smtClean="0"/>
              <a:t>11……………</a:t>
            </a:r>
          </a:p>
          <a:p>
            <a:pPr>
              <a:buNone/>
            </a:pPr>
            <a:r>
              <a:rPr lang="ru-RU" dirty="0" smtClean="0"/>
              <a:t>12……………</a:t>
            </a:r>
          </a:p>
          <a:p>
            <a:pPr>
              <a:buNone/>
            </a:pPr>
            <a:r>
              <a:rPr lang="ru-RU" dirty="0" smtClean="0"/>
              <a:t>13…………….</a:t>
            </a:r>
          </a:p>
          <a:p>
            <a:pPr>
              <a:buNone/>
            </a:pPr>
            <a:r>
              <a:rPr lang="ru-RU" dirty="0" smtClean="0"/>
              <a:t>14…………….</a:t>
            </a:r>
          </a:p>
          <a:p>
            <a:pPr>
              <a:buNone/>
            </a:pPr>
            <a:r>
              <a:rPr lang="ru-RU" dirty="0" smtClean="0"/>
              <a:t>15…………….</a:t>
            </a:r>
          </a:p>
          <a:p>
            <a:pPr>
              <a:buNone/>
            </a:pPr>
            <a:r>
              <a:rPr lang="ru-RU" dirty="0" smtClean="0"/>
              <a:t>16…………….</a:t>
            </a:r>
          </a:p>
          <a:p>
            <a:pPr>
              <a:buNone/>
            </a:pPr>
            <a:r>
              <a:rPr lang="ru-RU" dirty="0" smtClean="0"/>
              <a:t>17…………….</a:t>
            </a:r>
          </a:p>
          <a:p>
            <a:pPr>
              <a:buNone/>
            </a:pPr>
            <a:r>
              <a:rPr lang="ru-RU" dirty="0" smtClean="0"/>
              <a:t>18…………….</a:t>
            </a:r>
          </a:p>
          <a:p>
            <a:pPr>
              <a:buNone/>
            </a:pPr>
            <a:r>
              <a:rPr lang="ru-RU" dirty="0" smtClean="0"/>
              <a:t>19…………….</a:t>
            </a:r>
          </a:p>
          <a:p>
            <a:pPr>
              <a:buNone/>
            </a:pPr>
            <a:r>
              <a:rPr lang="ru-RU" dirty="0" smtClean="0"/>
              <a:t>20…………….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D:\Documents and Settings\Цементник\Мои документы\Мои рисунки\im\C10-11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-1"/>
            <a:ext cx="8964488" cy="6648987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860032" y="5301208"/>
            <a:ext cx="2088232" cy="864096"/>
          </a:xfrm>
        </p:spPr>
        <p:txBody>
          <a:bodyPr>
            <a:normAutofit/>
          </a:bodyPr>
          <a:lstStyle/>
          <a:p>
            <a:r>
              <a:rPr lang="ru-RU" sz="1600" b="1" dirty="0" smtClean="0">
                <a:solidFill>
                  <a:schemeClr val="bg1"/>
                </a:solidFill>
              </a:rPr>
              <a:t>МОУ «СОШ № 17»</a:t>
            </a:r>
            <a:endParaRPr lang="ru-RU" sz="16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u="sng" dirty="0" smtClean="0"/>
              <a:t>выводы</a:t>
            </a:r>
            <a:endParaRPr lang="ru-RU" b="1" u="sng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 Принцип обучения и воспитания успехом является одним из факторов развития личности школьника. Этот принцип способствует формированию положительного </a:t>
            </a:r>
            <a:br>
              <a:rPr lang="ru-RU" dirty="0" smtClean="0"/>
            </a:br>
            <a:r>
              <a:rPr lang="ru-RU" dirty="0" smtClean="0"/>
              <a:t>отношения к учению, к школе, к труду, т. е. способству­ет эффективности обучения. 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 Каждому учителю взять за основу предложенный алгоритм создания ситуации успеха на уроке.</a:t>
            </a: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99792" y="260648"/>
            <a:ext cx="3384376" cy="50405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b="1" dirty="0" smtClean="0"/>
              <a:t>Памятка учителю</a:t>
            </a:r>
            <a:endParaRPr lang="ru-RU" sz="2800" b="1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79512" y="836713"/>
          <a:ext cx="8964488" cy="5966170"/>
        </p:xfrm>
        <a:graphic>
          <a:graphicData uri="http://schemas.openxmlformats.org/drawingml/2006/table">
            <a:tbl>
              <a:tblPr/>
              <a:tblGrid>
                <a:gridCol w="2736304"/>
                <a:gridCol w="3096344"/>
                <a:gridCol w="3131840"/>
              </a:tblGrid>
              <a:tr h="2550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latin typeface="Tahoma"/>
                          <a:ea typeface="Times New Roman"/>
                          <a:cs typeface="Times New Roman"/>
                        </a:rPr>
                        <a:t>ОПЕРАЦИЯ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736" marR="5736" marT="5736" marB="573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latin typeface="Tahoma"/>
                          <a:ea typeface="Times New Roman"/>
                          <a:cs typeface="Times New Roman"/>
                        </a:rPr>
                        <a:t>НАЗНАЧЕНИЕ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736" marR="5736" marT="5736" marB="573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latin typeface="Tahoma"/>
                          <a:ea typeface="Times New Roman"/>
                          <a:cs typeface="Times New Roman"/>
                        </a:rPr>
                        <a:t>РЕЧЕВАЯ ПАРАДИГМА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736" marR="5736" marT="5736" marB="573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090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latin typeface="Tahoma"/>
                          <a:ea typeface="Times New Roman"/>
                          <a:cs typeface="Times New Roman"/>
                        </a:rPr>
                        <a:t>1. Снятие страха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736" marR="5736" marT="5736" marB="573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latin typeface="Tahoma"/>
                          <a:ea typeface="Times New Roman"/>
                          <a:cs typeface="Times New Roman"/>
                        </a:rPr>
                        <a:t>Помогает преодолеть неуверенность в собственных силах, робость, боязнь самого дела и оценки окружающих. 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736" marR="5736" marT="5736" marB="573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latin typeface="Tahoma"/>
                          <a:ea typeface="Times New Roman"/>
                          <a:cs typeface="Times New Roman"/>
                        </a:rPr>
                        <a:t>«Мы все пробуем и ищем, только так может что-то получиться».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latin typeface="Tahoma"/>
                          <a:ea typeface="Times New Roman"/>
                          <a:cs typeface="Times New Roman"/>
                        </a:rPr>
                        <a:t>«Люди учатся на своих ошибках и находят другие способы решения».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latin typeface="Tahoma"/>
                          <a:ea typeface="Times New Roman"/>
                          <a:cs typeface="Times New Roman"/>
                        </a:rPr>
                        <a:t>«Контрольная работа довольно легкая, этот материал мы с вами проходили».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736" marR="5736" marT="5736" marB="573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370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latin typeface="Tahoma"/>
                          <a:ea typeface="Times New Roman"/>
                          <a:cs typeface="Times New Roman"/>
                        </a:rPr>
                        <a:t>2. Авансирование успешного результата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736" marR="5736" marT="5736" marB="573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latin typeface="Tahoma"/>
                          <a:ea typeface="Times New Roman"/>
                          <a:cs typeface="Times New Roman"/>
                        </a:rPr>
                        <a:t>Помогает учителю выразить свою твердую убежденность в том, что его ученик обязательно справиться с поставленной задачей. Это, в свою очередь, внушает ребенку уверенность в свои силы и возможности.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736" marR="5736" marT="5736" marB="573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latin typeface="Tahoma"/>
                          <a:ea typeface="Times New Roman"/>
                          <a:cs typeface="Times New Roman"/>
                        </a:rPr>
                        <a:t>«У вас обязательно получиться..»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latin typeface="Tahoma"/>
                          <a:ea typeface="Times New Roman"/>
                          <a:cs typeface="Times New Roman"/>
                        </a:rPr>
                        <a:t>«Я даже не сомневаюсь в успешном результате».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736" marR="5736" marT="5736" marB="573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69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latin typeface="Tahoma"/>
                          <a:ea typeface="Times New Roman"/>
                          <a:cs typeface="Times New Roman"/>
                        </a:rPr>
                        <a:t>3. Скрытое инструктирование ребенка в способах и формах совершения деятельности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736" marR="5736" marT="5736" marB="573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latin typeface="Tahoma"/>
                          <a:ea typeface="Times New Roman"/>
                          <a:cs typeface="Times New Roman"/>
                        </a:rPr>
                        <a:t>Помогает ребенку избежать поражения.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latin typeface="Tahoma"/>
                          <a:ea typeface="Times New Roman"/>
                          <a:cs typeface="Times New Roman"/>
                        </a:rPr>
                        <a:t>Достигается путем намека, пожелания. 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736" marR="5736" marT="5736" marB="573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latin typeface="Tahoma"/>
                          <a:ea typeface="Times New Roman"/>
                          <a:cs typeface="Times New Roman"/>
                        </a:rPr>
                        <a:t>«Возможно, лучше всего начать с…..»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latin typeface="Tahoma"/>
                          <a:ea typeface="Times New Roman"/>
                          <a:cs typeface="Times New Roman"/>
                        </a:rPr>
                        <a:t>«Выполняя работу, не забудьте о…..» 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736" marR="5736" marT="5736" marB="573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69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latin typeface="Tahoma"/>
                          <a:ea typeface="Times New Roman"/>
                          <a:cs typeface="Times New Roman"/>
                        </a:rPr>
                        <a:t>4. Внесение мотива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736" marR="5736" marT="5736" marB="573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latin typeface="Tahoma"/>
                          <a:ea typeface="Times New Roman"/>
                          <a:cs typeface="Times New Roman"/>
                        </a:rPr>
                        <a:t>Показывает ребенку ради чего, ради кого совершается эта деятельность, кому будет хорошо после выполнения.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736" marR="5736" marT="5736" marB="573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latin typeface="Tahoma"/>
                          <a:ea typeface="Times New Roman"/>
                          <a:cs typeface="Times New Roman"/>
                        </a:rPr>
                        <a:t>«Без твоей помощи твоим товарищам не справиться…»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736" marR="5736" marT="5736" marB="573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9612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latin typeface="Tahoma"/>
                          <a:ea typeface="Times New Roman"/>
                          <a:cs typeface="Times New Roman"/>
                        </a:rPr>
                        <a:t>5. Персональная исключительность.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736" marR="5736" marT="5736" marB="573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latin typeface="Tahoma"/>
                          <a:ea typeface="Times New Roman"/>
                          <a:cs typeface="Times New Roman"/>
                        </a:rPr>
                        <a:t>Обозначает важность усилий ребенка в предстоящей или совершаемой деятельности.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736" marR="5736" marT="5736" marB="573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latin typeface="Tahoma"/>
                          <a:ea typeface="Times New Roman"/>
                          <a:cs typeface="Times New Roman"/>
                        </a:rPr>
                        <a:t>«Только ты и мог бы….»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latin typeface="Tahoma"/>
                          <a:ea typeface="Times New Roman"/>
                          <a:cs typeface="Times New Roman"/>
                        </a:rPr>
                        <a:t>«Только тебе я и могу доверить…»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latin typeface="Tahoma"/>
                          <a:ea typeface="Times New Roman"/>
                          <a:cs typeface="Times New Roman"/>
                        </a:rPr>
                        <a:t>«Ни к кому, кроме тебя, я не могу обратиться с этой просьбой…» 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736" marR="5736" marT="5736" marB="573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50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latin typeface="Tahoma"/>
                          <a:ea typeface="Times New Roman"/>
                          <a:cs typeface="Times New Roman"/>
                        </a:rPr>
                        <a:t>6. Мобилизация активности или педагогическое внушение.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736" marR="5736" marT="5736" marB="573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latin typeface="Tahoma"/>
                          <a:ea typeface="Times New Roman"/>
                          <a:cs typeface="Times New Roman"/>
                        </a:rPr>
                        <a:t>Побуждает к выполнению конкретных действий.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736" marR="5736" marT="5736" marB="573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latin typeface="Tahoma"/>
                          <a:ea typeface="Times New Roman"/>
                          <a:cs typeface="Times New Roman"/>
                        </a:rPr>
                        <a:t>«Нам уже не терпится начать работу…»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latin typeface="Tahoma"/>
                          <a:ea typeface="Times New Roman"/>
                          <a:cs typeface="Times New Roman"/>
                        </a:rPr>
                        <a:t>«Так хочется поскорее увидеть…»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736" marR="5736" marT="5736" marB="573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251520" y="188640"/>
          <a:ext cx="8892480" cy="64807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51520" y="1628800"/>
            <a:ext cx="8712968" cy="5040560"/>
          </a:xfrm>
        </p:spPr>
        <p:txBody>
          <a:bodyPr/>
          <a:lstStyle/>
          <a:p>
            <a:pPr>
              <a:buNone/>
            </a:pPr>
            <a:r>
              <a:rPr lang="ru-RU" b="1" dirty="0" smtClean="0"/>
              <a:t>     Нет детей — есть люди, но с                                                                            иным масштабом понятий, иными</a:t>
            </a:r>
          </a:p>
          <a:p>
            <a:pPr>
              <a:buNone/>
            </a:pPr>
            <a:r>
              <a:rPr lang="ru-RU" b="1" dirty="0" smtClean="0"/>
              <a:t>	источниками опыта, иными                             стремлениями, иной игрой чувств.                 </a:t>
            </a:r>
          </a:p>
          <a:p>
            <a:pPr>
              <a:buNone/>
            </a:pPr>
            <a:r>
              <a:rPr lang="ru-RU" b="1" dirty="0" smtClean="0"/>
              <a:t>        	                                  </a:t>
            </a:r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r>
              <a:rPr lang="ru-RU" sz="2800" b="1" i="1" dirty="0" smtClean="0"/>
              <a:t>                                                    </a:t>
            </a:r>
            <a:r>
              <a:rPr lang="ru-RU" sz="2800" b="1" i="1" dirty="0" err="1" smtClean="0"/>
              <a:t>Януш</a:t>
            </a:r>
            <a:r>
              <a:rPr lang="ru-RU" sz="2800" b="1" i="1" dirty="0" smtClean="0"/>
              <a:t> Корчак     </a:t>
            </a:r>
            <a:endParaRPr lang="ru-RU" sz="2800" b="1" i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u="sng" dirty="0" smtClean="0"/>
              <a:t>Ситуация успеха</a:t>
            </a:r>
            <a:r>
              <a:rPr lang="ru-RU" b="1" dirty="0" smtClean="0"/>
              <a:t> 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95536" y="1772816"/>
            <a:ext cx="8229600" cy="2880320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– это субъективное переживание человеком личностных достижений в контексте истории его жизни.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2050" name="Picture 2" descr="F:\miloserdie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4008" y="2807984"/>
            <a:ext cx="4055914" cy="3751134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51520" y="332656"/>
            <a:ext cx="8712968" cy="612215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В  детстве ребенок судит о себе по четырем главным критериям:                                     </a:t>
            </a:r>
          </a:p>
          <a:p>
            <a:pPr>
              <a:buNone/>
            </a:pPr>
            <a:r>
              <a:rPr lang="ru-RU" dirty="0" smtClean="0"/>
              <a:t>  </a:t>
            </a:r>
            <a:endParaRPr lang="ru-RU" b="1" u="sng" dirty="0" smtClean="0">
              <a:solidFill>
                <a:schemeClr val="accent1"/>
              </a:solidFill>
            </a:endParaRPr>
          </a:p>
          <a:p>
            <a:pPr>
              <a:buNone/>
            </a:pPr>
            <a:r>
              <a:rPr lang="ru-RU" b="1" u="sng" dirty="0" smtClean="0">
                <a:solidFill>
                  <a:schemeClr val="accent1"/>
                </a:solidFill>
              </a:rPr>
              <a:t> </a:t>
            </a:r>
            <a:r>
              <a:rPr lang="ru-RU" b="1" i="1" u="sng" dirty="0" smtClean="0">
                <a:solidFill>
                  <a:schemeClr val="accent1"/>
                </a:solidFill>
              </a:rPr>
              <a:t>когнитивная   </a:t>
            </a:r>
            <a:r>
              <a:rPr lang="ru-RU" i="1" dirty="0" smtClean="0"/>
              <a:t>компетентность</a:t>
            </a:r>
            <a:r>
              <a:rPr lang="ru-RU" dirty="0" smtClean="0"/>
              <a:t>: способность решать проблемы и  достигать поставленных целей;</a:t>
            </a:r>
          </a:p>
          <a:p>
            <a:pPr>
              <a:buNone/>
            </a:pPr>
            <a:r>
              <a:rPr lang="ru-RU" dirty="0" smtClean="0">
                <a:solidFill>
                  <a:schemeClr val="accent1"/>
                </a:solidFill>
              </a:rPr>
              <a:t> </a:t>
            </a:r>
            <a:r>
              <a:rPr lang="ru-RU" b="1" i="1" u="sng" dirty="0" smtClean="0">
                <a:solidFill>
                  <a:schemeClr val="accent1"/>
                </a:solidFill>
              </a:rPr>
              <a:t>социальная   </a:t>
            </a:r>
            <a:r>
              <a:rPr lang="ru-RU" i="1" dirty="0" smtClean="0"/>
              <a:t>компетентность</a:t>
            </a:r>
            <a:r>
              <a:rPr lang="ru-RU" dirty="0" smtClean="0"/>
              <a:t>: способность поддерживать отношения с другими людьми;</a:t>
            </a:r>
          </a:p>
          <a:p>
            <a:pPr>
              <a:buNone/>
            </a:pPr>
            <a:r>
              <a:rPr lang="ru-RU" b="1" i="1" u="sng" dirty="0" smtClean="0">
                <a:solidFill>
                  <a:schemeClr val="accent1"/>
                </a:solidFill>
              </a:rPr>
              <a:t>физическая   </a:t>
            </a:r>
            <a:r>
              <a:rPr lang="ru-RU" i="1" dirty="0" smtClean="0"/>
              <a:t>компетентность:</a:t>
            </a:r>
            <a:r>
              <a:rPr lang="ru-RU" dirty="0" smtClean="0"/>
              <a:t> «что я умею или не умею делать» - бегать, прыгать и т.д.;</a:t>
            </a:r>
          </a:p>
          <a:p>
            <a:pPr>
              <a:buNone/>
            </a:pPr>
            <a:r>
              <a:rPr lang="ru-RU" b="1" i="1" u="sng" dirty="0" smtClean="0">
                <a:solidFill>
                  <a:schemeClr val="accent1"/>
                </a:solidFill>
              </a:rPr>
              <a:t>кодекс поведения</a:t>
            </a:r>
            <a:r>
              <a:rPr lang="ru-RU" i="1" dirty="0" smtClean="0">
                <a:solidFill>
                  <a:schemeClr val="accent1"/>
                </a:solidFill>
              </a:rPr>
              <a:t>:</a:t>
            </a:r>
            <a:r>
              <a:rPr lang="ru-RU" dirty="0" smtClean="0">
                <a:solidFill>
                  <a:schemeClr val="accent1"/>
                </a:solidFill>
              </a:rPr>
              <a:t> </a:t>
            </a:r>
            <a:r>
              <a:rPr lang="ru-RU" dirty="0" smtClean="0"/>
              <a:t>  «хороший ли я мальчик (девочка)?»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F:\kids_globe_shutterstock_10782946-converted-500x5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0" y="1628800"/>
            <a:ext cx="4901530" cy="490153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476672"/>
            <a:ext cx="8363272" cy="108012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5400" b="1" i="1" dirty="0" smtClean="0"/>
              <a:t>Создание ситуации                                             успеха на уроке:</a:t>
            </a:r>
            <a:r>
              <a:rPr lang="ru-RU" sz="5400" b="1" dirty="0" smtClean="0"/>
              <a:t/>
            </a:r>
            <a:br>
              <a:rPr lang="ru-RU" sz="5400" b="1" dirty="0" smtClean="0"/>
            </a:br>
            <a:endParaRPr lang="ru-RU" sz="54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/>
              <a:t>1.</a:t>
            </a:r>
            <a:r>
              <a:rPr lang="ru-RU" sz="3600" b="1" i="1" dirty="0" smtClean="0"/>
              <a:t>Первое обязательное условие </a:t>
            </a:r>
            <a:endParaRPr lang="ru-RU" sz="3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i="1" dirty="0" smtClean="0"/>
              <a:t>– </a:t>
            </a:r>
            <a:r>
              <a:rPr lang="ru-RU" dirty="0" smtClean="0"/>
              <a:t>атмосфера доброжелательности в классе на протяжении всего урока.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Слагаемые доброжелательности: </a:t>
            </a:r>
          </a:p>
          <a:p>
            <a:pPr>
              <a:buFont typeface="Wingdings" pitchFamily="2" charset="2"/>
              <a:buChar char="§"/>
            </a:pPr>
            <a:r>
              <a:rPr lang="ru-RU" dirty="0" smtClean="0"/>
              <a:t>улыбка, </a:t>
            </a:r>
          </a:p>
          <a:p>
            <a:pPr>
              <a:buFont typeface="Wingdings" pitchFamily="2" charset="2"/>
              <a:buChar char="§"/>
            </a:pPr>
            <a:r>
              <a:rPr lang="ru-RU" dirty="0" smtClean="0"/>
              <a:t>добрый взгляд, </a:t>
            </a:r>
          </a:p>
          <a:p>
            <a:pPr>
              <a:buFont typeface="Wingdings" pitchFamily="2" charset="2"/>
              <a:buChar char="§"/>
            </a:pPr>
            <a:r>
              <a:rPr lang="ru-RU" dirty="0" smtClean="0"/>
              <a:t>внимание к друг другу,</a:t>
            </a:r>
          </a:p>
          <a:p>
            <a:pPr>
              <a:buFont typeface="Wingdings" pitchFamily="2" charset="2"/>
              <a:buChar char="§"/>
            </a:pPr>
            <a:r>
              <a:rPr lang="ru-RU" dirty="0" smtClean="0"/>
              <a:t>интерес к каждому, </a:t>
            </a:r>
          </a:p>
          <a:p>
            <a:pPr>
              <a:buFont typeface="Wingdings" pitchFamily="2" charset="2"/>
              <a:buChar char="§"/>
            </a:pPr>
            <a:r>
              <a:rPr lang="ru-RU" dirty="0" smtClean="0"/>
              <a:t>приветливость, </a:t>
            </a:r>
          </a:p>
          <a:p>
            <a:pPr>
              <a:buFont typeface="Wingdings" pitchFamily="2" charset="2"/>
              <a:buChar char="§"/>
            </a:pPr>
            <a:r>
              <a:rPr lang="ru-RU" dirty="0" smtClean="0"/>
              <a:t>расположенность, </a:t>
            </a:r>
          </a:p>
          <a:p>
            <a:pPr>
              <a:buFont typeface="Wingdings" pitchFamily="2" charset="2"/>
              <a:buChar char="§"/>
            </a:pPr>
            <a:r>
              <a:rPr lang="ru-RU" dirty="0" smtClean="0"/>
              <a:t>мягкие жесты.)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67494"/>
            <a:ext cx="8435280" cy="1399032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/>
              <a:t>2. </a:t>
            </a:r>
            <a:r>
              <a:rPr lang="ru-RU" sz="3600" b="1" i="1" dirty="0" smtClean="0"/>
              <a:t>Второе условие — снятие страха</a:t>
            </a:r>
            <a:r>
              <a:rPr lang="ru-RU" sz="3600" b="1" dirty="0" smtClean="0"/>
              <a:t> </a:t>
            </a:r>
            <a:endParaRPr lang="ru-RU" sz="3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— авансирование детей перед тем, как они приступят к реализации поставленной задачи.                                            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Авансировать успех:</a:t>
            </a:r>
          </a:p>
          <a:p>
            <a:pPr>
              <a:buNone/>
            </a:pPr>
            <a:r>
              <a:rPr lang="ru-RU" dirty="0" smtClean="0"/>
              <a:t> - значит объявить о положительных результатах до того, как они получены..</a:t>
            </a:r>
          </a:p>
          <a:p>
            <a:pPr>
              <a:buNone/>
            </a:pPr>
            <a:r>
              <a:rPr lang="ru-RU" dirty="0" smtClean="0"/>
              <a:t> - данная операция увеличивает меру уверенности в себе ребенка, повышает активность и его свободу.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311</TotalTime>
  <Words>1154</Words>
  <Application>Microsoft Office PowerPoint</Application>
  <PresentationFormat>Экран (4:3)</PresentationFormat>
  <Paragraphs>208</Paragraphs>
  <Slides>27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28" baseType="lpstr">
      <vt:lpstr>Обычная</vt:lpstr>
      <vt:lpstr>«Ситуация успеха»  на уроке</vt:lpstr>
      <vt:lpstr>Настроение, с которым дети идут в школу </vt:lpstr>
      <vt:lpstr>Слайд 3</vt:lpstr>
      <vt:lpstr>Слайд 4</vt:lpstr>
      <vt:lpstr>Ситуация успеха </vt:lpstr>
      <vt:lpstr>Слайд 6</vt:lpstr>
      <vt:lpstr>Создание ситуации                                             успеха на уроке: </vt:lpstr>
      <vt:lpstr>1.Первое обязательное условие </vt:lpstr>
      <vt:lpstr>2. Второе условие — снятие страха </vt:lpstr>
      <vt:lpstr>3. Ключевой момент </vt:lpstr>
      <vt:lpstr>4. Реальная помощь в продвижении к успеху </vt:lpstr>
      <vt:lpstr>5. Краткое экспрессивное воздействие </vt:lpstr>
      <vt:lpstr>6. Педагогическая поддержка </vt:lpstr>
      <vt:lpstr>                Оценивание </vt:lpstr>
      <vt:lpstr>Самооценка</vt:lpstr>
      <vt:lpstr>Слайд 16</vt:lpstr>
      <vt:lpstr>Слайд 17</vt:lpstr>
      <vt:lpstr>«Обучение и воспитание успехом» </vt:lpstr>
      <vt:lpstr>Группа 1 </vt:lpstr>
      <vt:lpstr>Слайд 20</vt:lpstr>
      <vt:lpstr>Группа 2 </vt:lpstr>
      <vt:lpstr>Слайд 22</vt:lpstr>
      <vt:lpstr>Группа 3 </vt:lpstr>
      <vt:lpstr>Слайд 24</vt:lpstr>
      <vt:lpstr>МОУ «СОШ № 17»</vt:lpstr>
      <vt:lpstr>выводы</vt:lpstr>
      <vt:lpstr>Памятка учителю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«Ситуация успеха»                   на уроке</dc:title>
  <cp:lastModifiedBy>user</cp:lastModifiedBy>
  <cp:revision>31</cp:revision>
  <dcterms:modified xsi:type="dcterms:W3CDTF">2010-10-20T10:15:27Z</dcterms:modified>
</cp:coreProperties>
</file>