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2" r:id="rId2"/>
    <p:sldId id="343" r:id="rId3"/>
    <p:sldId id="273" r:id="rId4"/>
    <p:sldId id="275" r:id="rId5"/>
    <p:sldId id="348" r:id="rId6"/>
    <p:sldId id="349" r:id="rId7"/>
    <p:sldId id="350" r:id="rId8"/>
    <p:sldId id="351" r:id="rId9"/>
    <p:sldId id="352" r:id="rId10"/>
    <p:sldId id="353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7554416" cy="2743200"/>
          </a:xfrm>
        </p:spPr>
        <p:txBody>
          <a:bodyPr>
            <a:normAutofit/>
          </a:bodyPr>
          <a:lstStyle/>
          <a:p>
            <a:pPr algn="ctr"/>
            <a:r>
              <a:rPr lang="ru-RU" sz="3600" dirty="0"/>
              <a:t>Средства и технологии создания условий для достижения каждым учащимся базовой образовательной успешности.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29592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/>
              <a:t>Педагогический совет</a:t>
            </a:r>
          </a:p>
          <a:p>
            <a:pPr marL="0" indent="0" algn="ctr">
              <a:buNone/>
            </a:pPr>
            <a:r>
              <a:rPr lang="ru-RU" sz="5400" b="1" dirty="0" smtClean="0"/>
              <a:t>2 ноября 2013 года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xmlns="" val="132362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0"/>
            <a:ext cx="91440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Количество учащиеся, которым необходимы дополнительные занятия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20106041"/>
              </p:ext>
            </p:extLst>
          </p:nvPr>
        </p:nvGraphicFramePr>
        <p:xfrm>
          <a:off x="1763688" y="332656"/>
          <a:ext cx="6096000" cy="4464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46449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11а -7</a:t>
                      </a:r>
                    </a:p>
                    <a:p>
                      <a:r>
                        <a:rPr lang="ru-RU" sz="2800" dirty="0" smtClean="0"/>
                        <a:t>10а – 9</a:t>
                      </a:r>
                    </a:p>
                    <a:p>
                      <a:r>
                        <a:rPr lang="ru-RU" sz="2800" dirty="0" smtClean="0"/>
                        <a:t>9а – 5</a:t>
                      </a:r>
                    </a:p>
                    <a:p>
                      <a:r>
                        <a:rPr lang="ru-RU" sz="2800" dirty="0" smtClean="0"/>
                        <a:t>9б- 9</a:t>
                      </a:r>
                    </a:p>
                    <a:p>
                      <a:r>
                        <a:rPr lang="ru-RU" sz="2800" dirty="0" smtClean="0"/>
                        <a:t>8а – 5</a:t>
                      </a:r>
                    </a:p>
                    <a:p>
                      <a:r>
                        <a:rPr lang="ru-RU" sz="2800" dirty="0" smtClean="0"/>
                        <a:t>7а – 4</a:t>
                      </a:r>
                    </a:p>
                    <a:p>
                      <a:r>
                        <a:rPr lang="ru-RU" sz="2800" dirty="0" smtClean="0"/>
                        <a:t>7б -13</a:t>
                      </a:r>
                    </a:p>
                    <a:p>
                      <a:r>
                        <a:rPr lang="ru-RU" sz="2800" dirty="0" smtClean="0"/>
                        <a:t>6а – 7</a:t>
                      </a:r>
                    </a:p>
                    <a:p>
                      <a:r>
                        <a:rPr lang="ru-RU" sz="2800" dirty="0" smtClean="0"/>
                        <a:t>5а – 3</a:t>
                      </a:r>
                    </a:p>
                    <a:p>
                      <a:r>
                        <a:rPr lang="ru-RU" sz="2800" dirty="0" smtClean="0"/>
                        <a:t>5б- 3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2а</a:t>
                      </a:r>
                      <a:r>
                        <a:rPr lang="ru-RU" sz="3200" baseline="0" dirty="0" smtClean="0"/>
                        <a:t> – 8</a:t>
                      </a:r>
                    </a:p>
                    <a:p>
                      <a:r>
                        <a:rPr lang="ru-RU" sz="3200" baseline="0" dirty="0" smtClean="0"/>
                        <a:t>2б- 1</a:t>
                      </a:r>
                    </a:p>
                    <a:p>
                      <a:r>
                        <a:rPr lang="ru-RU" sz="3200" baseline="0" dirty="0" smtClean="0"/>
                        <a:t>3а- 1</a:t>
                      </a:r>
                    </a:p>
                    <a:p>
                      <a:r>
                        <a:rPr lang="ru-RU" sz="3200" baseline="0" dirty="0" smtClean="0"/>
                        <a:t>3б- 2</a:t>
                      </a:r>
                    </a:p>
                    <a:p>
                      <a:r>
                        <a:rPr lang="ru-RU" sz="3200" baseline="0" dirty="0" smtClean="0"/>
                        <a:t>4а </a:t>
                      </a:r>
                      <a:r>
                        <a:rPr lang="ru-RU" sz="3200" baseline="0" smtClean="0"/>
                        <a:t>- 4</a:t>
                      </a:r>
                      <a:endParaRPr lang="ru-RU" sz="3200" baseline="0" dirty="0" smtClean="0"/>
                    </a:p>
                    <a:p>
                      <a:r>
                        <a:rPr lang="ru-RU" sz="3200" baseline="0" dirty="0" smtClean="0"/>
                        <a:t>4б- 6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475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54416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Регламент работы:</a:t>
            </a:r>
            <a:br>
              <a:rPr lang="ru-RU" dirty="0" smtClean="0"/>
            </a:br>
            <a:r>
              <a:rPr lang="ru-RU" sz="4900" dirty="0" smtClean="0"/>
              <a:t> начало </a:t>
            </a:r>
            <a:r>
              <a:rPr lang="ru-RU" sz="4900" dirty="0"/>
              <a:t>9</a:t>
            </a:r>
            <a:r>
              <a:rPr lang="ru-RU" sz="4900" dirty="0" smtClean="0"/>
              <a:t>.00, окончание 11.00</a:t>
            </a:r>
            <a:endParaRPr lang="ru-RU" sz="49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600" b="1" dirty="0" smtClean="0"/>
              <a:t>1. Доклад </a:t>
            </a:r>
            <a:r>
              <a:rPr lang="ru-RU" sz="3600" b="1" dirty="0" smtClean="0"/>
              <a:t>( </a:t>
            </a:r>
            <a:r>
              <a:rPr lang="ru-RU" sz="3600" b="1" dirty="0" smtClean="0"/>
              <a:t>научный руководитель школы, ректор ХК ИРО, доктор педагогический наук А.Г. Кузнецова) - 30 минут</a:t>
            </a:r>
          </a:p>
          <a:p>
            <a:r>
              <a:rPr lang="ru-RU" sz="3600" b="1" dirty="0" smtClean="0"/>
              <a:t>2. Выступление руководителей МО и учителей школы – по 5 минут каждому докладчику</a:t>
            </a:r>
          </a:p>
          <a:p>
            <a:r>
              <a:rPr lang="ru-RU" sz="3600" b="1" dirty="0" smtClean="0"/>
              <a:t>3. Прения</a:t>
            </a:r>
          </a:p>
          <a:p>
            <a:r>
              <a:rPr lang="ru-RU" sz="3600" b="1" dirty="0"/>
              <a:t>4</a:t>
            </a:r>
            <a:r>
              <a:rPr lang="ru-RU" sz="3600" b="1" dirty="0" smtClean="0"/>
              <a:t>. Принятие резолюции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315586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055480"/>
            <a:ext cx="8130480" cy="1116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Сравнительный анализ процента качества в </a:t>
            </a:r>
            <a:r>
              <a:rPr lang="ru-RU" sz="3600" dirty="0" smtClean="0"/>
              <a:t>начальной школе и 5-х  классах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08064965"/>
              </p:ext>
            </p:extLst>
          </p:nvPr>
        </p:nvGraphicFramePr>
        <p:xfrm>
          <a:off x="762000" y="685800"/>
          <a:ext cx="6906345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731"/>
                <a:gridCol w="1505675"/>
                <a:gridCol w="1151873"/>
                <a:gridCol w="1645533"/>
                <a:gridCol w="164553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Класс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четверть 2012-2013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четверть </a:t>
                      </a:r>
                    </a:p>
                    <a:p>
                      <a:pPr algn="ctr"/>
                      <a:r>
                        <a:rPr lang="ru-RU" sz="2000" dirty="0" smtClean="0"/>
                        <a:t>2013-2013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Динамика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40,9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2б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62,5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64,0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66,7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3б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59,1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54,5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56,5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66,7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60,0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4б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44,8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51,8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29.2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38,1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50,0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5б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60,0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57,1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40.9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трелка вниз 3"/>
          <p:cNvSpPr/>
          <p:nvPr/>
        </p:nvSpPr>
        <p:spPr>
          <a:xfrm>
            <a:off x="6522775" y="3717032"/>
            <a:ext cx="340616" cy="402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6522775" y="4653136"/>
            <a:ext cx="340616" cy="402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0800000">
            <a:off x="6522775" y="2287069"/>
            <a:ext cx="34061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0800000">
            <a:off x="6565676" y="2719117"/>
            <a:ext cx="34061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 9"/>
          <p:cNvSpPr/>
          <p:nvPr/>
        </p:nvSpPr>
        <p:spPr>
          <a:xfrm>
            <a:off x="6522775" y="3142139"/>
            <a:ext cx="554360" cy="64858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Равно 10"/>
          <p:cNvSpPr/>
          <p:nvPr/>
        </p:nvSpPr>
        <p:spPr>
          <a:xfrm>
            <a:off x="6528166" y="4050534"/>
            <a:ext cx="554360" cy="64858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107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54416" cy="16002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Сравнительный анализ процента качества в основной  школе</a:t>
            </a:r>
            <a:endParaRPr lang="ru-RU" sz="3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80577185"/>
              </p:ext>
            </p:extLst>
          </p:nvPr>
        </p:nvGraphicFramePr>
        <p:xfrm>
          <a:off x="1259632" y="620688"/>
          <a:ext cx="6768752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300"/>
                <a:gridCol w="1257300"/>
                <a:gridCol w="1257300"/>
                <a:gridCol w="1257300"/>
                <a:gridCol w="17395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Класс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четверть</a:t>
                      </a:r>
                    </a:p>
                    <a:p>
                      <a:pPr algn="ctr"/>
                      <a:r>
                        <a:rPr lang="ru-RU" sz="2000" dirty="0" smtClean="0"/>
                        <a:t>2012-2013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Год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 четверть 2013-2014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Динамика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27,6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34,5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52,4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rgbClr val="FF0000"/>
                          </a:solidFill>
                        </a:rPr>
                        <a:t>57,1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36,8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7б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10,0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11,8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0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38,5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38,5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15,4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18,2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18,2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13,6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9б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30,4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29,2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/>
                        <a:t>20,8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трелка вниз 3"/>
          <p:cNvSpPr/>
          <p:nvPr/>
        </p:nvSpPr>
        <p:spPr>
          <a:xfrm>
            <a:off x="6892438" y="1988840"/>
            <a:ext cx="340616" cy="402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6903220" y="2530723"/>
            <a:ext cx="340616" cy="402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934585" y="3053661"/>
            <a:ext cx="340616" cy="402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21347094">
            <a:off x="6886293" y="3608405"/>
            <a:ext cx="340616" cy="402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6886293" y="4079037"/>
            <a:ext cx="340616" cy="402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935566" y="4598580"/>
            <a:ext cx="340616" cy="4023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047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941168"/>
            <a:ext cx="8568952" cy="1231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Учащиеся с одной, двумя тройками</a:t>
            </a:r>
            <a:endParaRPr lang="ru-RU" sz="4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66194990"/>
              </p:ext>
            </p:extLst>
          </p:nvPr>
        </p:nvGraphicFramePr>
        <p:xfrm>
          <a:off x="762000" y="685800"/>
          <a:ext cx="75438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Фамилия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Предмет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Зуенко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Математика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Лончаков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Русский</a:t>
                      </a:r>
                    </a:p>
                    <a:p>
                      <a:pPr algn="ctr"/>
                      <a:r>
                        <a:rPr lang="ru-RU" sz="2400" dirty="0" smtClean="0"/>
                        <a:t>Математика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Родина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Русский </a:t>
                      </a:r>
                    </a:p>
                    <a:p>
                      <a:pPr algn="ctr"/>
                      <a:r>
                        <a:rPr lang="ru-RU" sz="2400" dirty="0" smtClean="0"/>
                        <a:t>Математика</a:t>
                      </a:r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Потехов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Русский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Федотовский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Русский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Барсуков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Русский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4б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Шмальц</a:t>
                      </a:r>
                      <a:r>
                        <a:rPr lang="ru-RU" sz="2400" dirty="0" smtClean="0"/>
                        <a:t>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Русский 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5600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72000"/>
            <a:ext cx="9036496" cy="1600200"/>
          </a:xfrm>
        </p:spPr>
        <p:txBody>
          <a:bodyPr>
            <a:normAutofit/>
          </a:bodyPr>
          <a:lstStyle/>
          <a:p>
            <a:r>
              <a:rPr lang="ru-RU" sz="4400" dirty="0"/>
              <a:t>Учащиеся с одной, двумя тройками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68488391"/>
              </p:ext>
            </p:extLst>
          </p:nvPr>
        </p:nvGraphicFramePr>
        <p:xfrm>
          <a:off x="762000" y="685800"/>
          <a:ext cx="75438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Фамилия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Предмет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Власенко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Русский</a:t>
                      </a:r>
                    </a:p>
                    <a:p>
                      <a:pPr algn="ctr"/>
                      <a:r>
                        <a:rPr lang="ru-RU" sz="2400" b="1" dirty="0" smtClean="0"/>
                        <a:t>Английский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Мунгалов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Русский</a:t>
                      </a:r>
                    </a:p>
                    <a:p>
                      <a:pPr algn="ctr"/>
                      <a:r>
                        <a:rPr lang="ru-RU" sz="2400" b="1" dirty="0" smtClean="0"/>
                        <a:t>Литература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Сокольников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Математика</a:t>
                      </a:r>
                    </a:p>
                    <a:p>
                      <a:pPr algn="ctr"/>
                      <a:r>
                        <a:rPr lang="ru-RU" sz="2400" b="1" dirty="0" smtClean="0"/>
                        <a:t>Английский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5б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Бударина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Математика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Золотухина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Математика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5б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Гамага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Природоведение</a:t>
                      </a:r>
                    </a:p>
                    <a:p>
                      <a:pPr algn="ctr"/>
                      <a:r>
                        <a:rPr lang="ru-RU" sz="2400" b="1" dirty="0" smtClean="0"/>
                        <a:t>История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2999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0"/>
            <a:ext cx="9144000" cy="1600200"/>
          </a:xfrm>
        </p:spPr>
        <p:txBody>
          <a:bodyPr>
            <a:normAutofit/>
          </a:bodyPr>
          <a:lstStyle/>
          <a:p>
            <a:pPr algn="ctr"/>
            <a:r>
              <a:rPr lang="ru-RU" sz="4400" dirty="0"/>
              <a:t>Учащиеся с одной, двумя тройками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49642127"/>
              </p:ext>
            </p:extLst>
          </p:nvPr>
        </p:nvGraphicFramePr>
        <p:xfrm>
          <a:off x="755576" y="1772816"/>
          <a:ext cx="75438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30628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Фамилия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Предмет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Абдиев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История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Кимонко</a:t>
                      </a:r>
                      <a:r>
                        <a:rPr lang="ru-RU" sz="2400" b="1" dirty="0" smtClean="0"/>
                        <a:t>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История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Майсупова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История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Мячина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История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Яковлева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история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0611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0"/>
            <a:ext cx="9144000" cy="1600200"/>
          </a:xfrm>
        </p:spPr>
        <p:txBody>
          <a:bodyPr>
            <a:normAutofit/>
          </a:bodyPr>
          <a:lstStyle/>
          <a:p>
            <a:pPr algn="ctr"/>
            <a:r>
              <a:rPr lang="ru-RU" sz="4400" dirty="0"/>
              <a:t>Учащиеся с одной, двумя тройками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55891201"/>
              </p:ext>
            </p:extLst>
          </p:nvPr>
        </p:nvGraphicFramePr>
        <p:xfrm>
          <a:off x="762000" y="685800"/>
          <a:ext cx="75438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Фамилия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Предмет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Бутузов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История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Соколов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История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Таушканова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История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7б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Щербаков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История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Чорная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История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Стайнов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Русский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Кириченко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Русский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8а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Рымарева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Алгебра </a:t>
                      </a:r>
                    </a:p>
                    <a:p>
                      <a:pPr algn="ctr"/>
                      <a:r>
                        <a:rPr lang="ru-RU" sz="2400" b="1" dirty="0" smtClean="0"/>
                        <a:t>История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0748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572000"/>
            <a:ext cx="8892480" cy="1600200"/>
          </a:xfrm>
        </p:spPr>
        <p:txBody>
          <a:bodyPr>
            <a:normAutofit/>
          </a:bodyPr>
          <a:lstStyle/>
          <a:p>
            <a:pPr algn="ctr"/>
            <a:r>
              <a:rPr lang="ru-RU" sz="4000" dirty="0"/>
              <a:t>Учащиеся с одной, двумя тройками</a:t>
            </a:r>
            <a:endParaRPr lang="ru-RU" sz="4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72974157"/>
              </p:ext>
            </p:extLst>
          </p:nvPr>
        </p:nvGraphicFramePr>
        <p:xfrm>
          <a:off x="755576" y="1844824"/>
          <a:ext cx="75438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514600"/>
                <a:gridCol w="2514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Класс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Фамилия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Предмет 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Школенко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Биология 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9б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Грибалева</a:t>
                      </a:r>
                      <a:r>
                        <a:rPr lang="ru-RU" sz="2400" b="1" dirty="0" smtClean="0"/>
                        <a:t>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Алгебра</a:t>
                      </a:r>
                    </a:p>
                    <a:p>
                      <a:pPr algn="ctr"/>
                      <a:r>
                        <a:rPr lang="ru-RU" sz="2400" b="1" dirty="0" smtClean="0"/>
                        <a:t>Геометрия</a:t>
                      </a:r>
                      <a:endParaRPr lang="ru-RU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9б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 smtClean="0"/>
                        <a:t>Манушина</a:t>
                      </a:r>
                      <a:r>
                        <a:rPr lang="ru-RU" sz="2400" b="1" dirty="0" smtClean="0"/>
                        <a:t>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Геометрия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657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1158</TotalTime>
  <Words>336</Words>
  <Application>Microsoft Office PowerPoint</Application>
  <PresentationFormat>Экран (4:3)</PresentationFormat>
  <Paragraphs>201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NewsPrint</vt:lpstr>
      <vt:lpstr>Средства и технологии создания условий для достижения каждым учащимся базовой образовательной успешности. </vt:lpstr>
      <vt:lpstr>Регламент работы:  начало 9.00, окончание 11.00</vt:lpstr>
      <vt:lpstr>Сравнительный анализ процента качества в начальной школе и 5-х  классах</vt:lpstr>
      <vt:lpstr>Сравнительный анализ процента качества в основной  школе</vt:lpstr>
      <vt:lpstr>Учащиеся с одной, двумя тройками</vt:lpstr>
      <vt:lpstr>Учащиеся с одной, двумя тройками</vt:lpstr>
      <vt:lpstr>Учащиеся с одной, двумя тройками</vt:lpstr>
      <vt:lpstr>Учащиеся с одной, двумя тройками</vt:lpstr>
      <vt:lpstr>Учащиеся с одной, двумя тройками</vt:lpstr>
      <vt:lpstr>Количество учащиеся, которым необходимы дополнительные занятия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работы МБОУ СОШ № 74</dc:title>
  <dc:creator>DEVIL</dc:creator>
  <cp:lastModifiedBy>химия</cp:lastModifiedBy>
  <cp:revision>77</cp:revision>
  <cp:lastPrinted>2013-08-29T05:08:33Z</cp:lastPrinted>
  <dcterms:created xsi:type="dcterms:W3CDTF">2013-05-05T03:07:32Z</dcterms:created>
  <dcterms:modified xsi:type="dcterms:W3CDTF">2013-11-01T22:13:54Z</dcterms:modified>
</cp:coreProperties>
</file>